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8" r:id="rId2"/>
    <p:sldId id="279" r:id="rId3"/>
    <p:sldId id="280" r:id="rId4"/>
    <p:sldId id="296" r:id="rId5"/>
    <p:sldId id="269" r:id="rId6"/>
    <p:sldId id="259" r:id="rId7"/>
    <p:sldId id="262" r:id="rId8"/>
    <p:sldId id="263" r:id="rId9"/>
    <p:sldId id="264" r:id="rId10"/>
    <p:sldId id="297" r:id="rId11"/>
    <p:sldId id="257" r:id="rId12"/>
    <p:sldId id="272" r:id="rId13"/>
    <p:sldId id="284" r:id="rId14"/>
    <p:sldId id="282" r:id="rId15"/>
    <p:sldId id="29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35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18D4F-E985-4AEC-ADFB-6019EDBA0182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697E0-6E7D-468D-8C31-0E61D454B0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23022-3C61-404E-948F-07B10B871FE6}" type="slidenum">
              <a:rPr lang="ru-RU"/>
              <a:pPr/>
              <a:t>7</a:t>
            </a:fld>
            <a:endParaRPr lang="ru-RU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Весы крановые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83B3B-85FD-44A4-802D-8F31ACF1A034}" type="slidenum">
              <a:rPr lang="ru-RU"/>
              <a:pPr/>
              <a:t>8</a:t>
            </a:fld>
            <a:endParaRPr lang="ru-RU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Весы  рыбацкие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5C729-2A4D-4666-8874-8BCF8EAD8943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428596" y="4143380"/>
          <a:ext cx="8120518" cy="1643074"/>
        </p:xfrm>
        <a:graphic>
          <a:graphicData uri="http://schemas.openxmlformats.org/presentationml/2006/ole">
            <p:oleObj spid="_x0000_s39966" name="Формула" r:id="rId3" imgW="17973565" imgH="5172120" progId="Equation.3">
              <p:embed/>
            </p:oleObj>
          </a:graphicData>
        </a:graphic>
      </p:graphicFrame>
      <p:sp>
        <p:nvSpPr>
          <p:cNvPr id="410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7" name="Rectangle 22"/>
          <p:cNvSpPr>
            <a:spLocks noChangeArrowheads="1"/>
          </p:cNvSpPr>
          <p:nvPr/>
        </p:nvSpPr>
        <p:spPr bwMode="auto">
          <a:xfrm>
            <a:off x="0" y="299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500034" y="214290"/>
            <a:ext cx="8229600" cy="92871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Взаимодействие тел.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 flipV="1">
            <a:off x="857224" y="928669"/>
            <a:ext cx="72009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-187524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9970" name="Object 18"/>
          <p:cNvGraphicFramePr>
            <a:graphicFrameLocks noChangeAspect="1"/>
          </p:cNvGraphicFramePr>
          <p:nvPr/>
        </p:nvGraphicFramePr>
        <p:xfrm>
          <a:off x="785786" y="1357298"/>
          <a:ext cx="7385538" cy="2500330"/>
        </p:xfrm>
        <a:graphic>
          <a:graphicData uri="http://schemas.openxmlformats.org/presentationml/2006/ole">
            <p:oleObj spid="_x0000_s39970" name="Формула" r:id="rId4" imgW="749160" imgH="431640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SAT18"/>
          <p:cNvPicPr>
            <a:picLocks noChangeAspect="1" noChangeArrowheads="1"/>
          </p:cNvPicPr>
          <p:nvPr/>
        </p:nvPicPr>
        <p:blipFill>
          <a:blip r:embed="rId2" cstate="print"/>
          <a:srcRect t="3519"/>
          <a:stretch>
            <a:fillRect/>
          </a:stretch>
        </p:blipFill>
        <p:spPr bwMode="auto">
          <a:xfrm>
            <a:off x="180975" y="1844675"/>
            <a:ext cx="299561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AutoShape 3"/>
          <p:cNvSpPr>
            <a:spLocks noChangeArrowheads="1"/>
          </p:cNvSpPr>
          <p:nvPr/>
        </p:nvSpPr>
        <p:spPr bwMode="auto">
          <a:xfrm>
            <a:off x="2987675" y="3573463"/>
            <a:ext cx="1419225" cy="360362"/>
          </a:xfrm>
          <a:prstGeom prst="wedgeRectCallout">
            <a:avLst>
              <a:gd name="adj1" fmla="val -190380"/>
              <a:gd name="adj2" fmla="val 305505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 i="1"/>
          </a:p>
        </p:txBody>
      </p:sp>
      <p:pic>
        <p:nvPicPr>
          <p:cNvPr id="71684" name="Picture 4" descr="SAT1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213100"/>
            <a:ext cx="428307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6" name="AutoShape 6"/>
          <p:cNvSpPr>
            <a:spLocks noChangeArrowheads="1"/>
          </p:cNvSpPr>
          <p:nvPr/>
        </p:nvSpPr>
        <p:spPr bwMode="auto">
          <a:xfrm>
            <a:off x="3132138" y="1773238"/>
            <a:ext cx="1511300" cy="503237"/>
          </a:xfrm>
          <a:prstGeom prst="wedgeRectCallout">
            <a:avLst>
              <a:gd name="adj1" fmla="val -132667"/>
              <a:gd name="adj2" fmla="val 182491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i="1"/>
              <a:t>Коромысло</a:t>
            </a:r>
          </a:p>
        </p:txBody>
      </p:sp>
      <p:sp>
        <p:nvSpPr>
          <p:cNvPr id="71687" name="AutoShape 7"/>
          <p:cNvSpPr>
            <a:spLocks noChangeArrowheads="1"/>
          </p:cNvSpPr>
          <p:nvPr/>
        </p:nvSpPr>
        <p:spPr bwMode="auto">
          <a:xfrm>
            <a:off x="0" y="981075"/>
            <a:ext cx="1547813" cy="647700"/>
          </a:xfrm>
          <a:prstGeom prst="wedgeRectCallout">
            <a:avLst>
              <a:gd name="adj1" fmla="val 62514"/>
              <a:gd name="adj2" fmla="val 20808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i="1"/>
              <a:t>Стрелка - указатель</a:t>
            </a:r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auto">
          <a:xfrm>
            <a:off x="2987675" y="3573463"/>
            <a:ext cx="1490663" cy="360362"/>
          </a:xfrm>
          <a:prstGeom prst="wedgeRectCallout">
            <a:avLst>
              <a:gd name="adj1" fmla="val -81523"/>
              <a:gd name="adj2" fmla="val 296694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i="1"/>
              <a:t>Чашки</a:t>
            </a:r>
          </a:p>
        </p:txBody>
      </p:sp>
      <p:sp>
        <p:nvSpPr>
          <p:cNvPr id="71690" name="AutoShape 10"/>
          <p:cNvSpPr>
            <a:spLocks noChangeArrowheads="1"/>
          </p:cNvSpPr>
          <p:nvPr/>
        </p:nvSpPr>
        <p:spPr bwMode="auto">
          <a:xfrm>
            <a:off x="4643438" y="2708275"/>
            <a:ext cx="865187" cy="360363"/>
          </a:xfrm>
          <a:prstGeom prst="wedgeRectCallout">
            <a:avLst>
              <a:gd name="adj1" fmla="val 15139"/>
              <a:gd name="adj2" fmla="val 370264"/>
            </a:avLst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Гири</a:t>
            </a:r>
          </a:p>
        </p:txBody>
      </p:sp>
      <p:sp>
        <p:nvSpPr>
          <p:cNvPr id="71691" name="AutoShape 11"/>
          <p:cNvSpPr>
            <a:spLocks noChangeArrowheads="1"/>
          </p:cNvSpPr>
          <p:nvPr/>
        </p:nvSpPr>
        <p:spPr bwMode="auto">
          <a:xfrm>
            <a:off x="5508625" y="1989138"/>
            <a:ext cx="1346200" cy="360362"/>
          </a:xfrm>
          <a:prstGeom prst="wedgeRectCallout">
            <a:avLst>
              <a:gd name="adj1" fmla="val 352"/>
              <a:gd name="adj2" fmla="val 414759"/>
            </a:avLst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Пинцет</a:t>
            </a:r>
          </a:p>
        </p:txBody>
      </p:sp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7667625" y="2492375"/>
            <a:ext cx="1131888" cy="431800"/>
          </a:xfrm>
          <a:prstGeom prst="wedgeRectCallout">
            <a:avLst>
              <a:gd name="adj1" fmla="val -25736"/>
              <a:gd name="adj2" fmla="val 186764"/>
            </a:avLst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/>
              <a:t>Футляр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0034" y="214290"/>
            <a:ext cx="8229600" cy="72547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Учебные весы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143372" y="5786454"/>
            <a:ext cx="4729138" cy="500066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Разновесы – набор гирь</a:t>
            </a: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943000" y="836613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001156" cy="92867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Правила взвешивания массы тела на весах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929222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1.Перед взвешиванием необходимо убедиться, что весы уравновешены.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2.Взвешиваемое тело кладут на левую чашу весов, а гири – на правую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3.Во избежание порчи весов тело и гири опускать осторожно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4.Нельзя взвешивать тела более тяжелые, чем указанная на весах предельная нагрузка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6.Мелкие </a:t>
            </a:r>
            <a:r>
              <a:rPr lang="ru-RU" dirty="0"/>
              <a:t>гири нужно брать только пинцетом.  </a:t>
            </a:r>
          </a:p>
          <a:p>
            <a:endParaRPr lang="ru-RU" dirty="0"/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500034" y="1142984"/>
            <a:ext cx="8102629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428596" y="1285860"/>
            <a:ext cx="81375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dirty="0"/>
              <a:t>20 г + 500 мг = 20г 500 мг =20,5 г = 0,0205 кг </a:t>
            </a:r>
          </a:p>
          <a:p>
            <a:endParaRPr lang="ru-RU" sz="3200" dirty="0"/>
          </a:p>
          <a:p>
            <a:r>
              <a:rPr lang="ru-RU" sz="3200" dirty="0"/>
              <a:t>20 г + 2 г + 500 мг + 200 мг + 10 мг =</a:t>
            </a:r>
          </a:p>
          <a:p>
            <a:r>
              <a:rPr lang="ru-RU" sz="3200" dirty="0"/>
              <a:t>  </a:t>
            </a:r>
          </a:p>
          <a:p>
            <a:r>
              <a:rPr lang="ru-RU" sz="3200" dirty="0"/>
              <a:t>100 г + 50 г + 4 г + 20 мг +10 мг +5 мг =</a:t>
            </a:r>
          </a:p>
          <a:p>
            <a:r>
              <a:rPr lang="ru-RU" sz="3200" dirty="0"/>
              <a:t> </a:t>
            </a:r>
          </a:p>
        </p:txBody>
      </p:sp>
      <p:sp>
        <p:nvSpPr>
          <p:cNvPr id="3" name="Line 17"/>
          <p:cNvSpPr>
            <a:spLocks noChangeShapeType="1"/>
          </p:cNvSpPr>
          <p:nvPr/>
        </p:nvSpPr>
        <p:spPr bwMode="auto">
          <a:xfrm>
            <a:off x="943000" y="836613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142852"/>
            <a:ext cx="8229600" cy="5111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Решите задачи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943000" y="836613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8596" y="285728"/>
            <a:ext cx="8229600" cy="5111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Рефлексия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357158" y="1571612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Сегодня я узнал…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Мне было сложно…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Мне было интересно…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Я хочу больше узнать…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Я оцениваю свою работу…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§ </a:t>
            </a:r>
            <a:r>
              <a:rPr lang="ru-RU" dirty="0" smtClean="0"/>
              <a:t>20, 21</a:t>
            </a:r>
            <a:endParaRPr lang="ru-RU" dirty="0"/>
          </a:p>
          <a:p>
            <a:pPr lvl="0"/>
            <a:r>
              <a:rPr lang="ru-RU" dirty="0"/>
              <a:t> Упр. 6 (2,3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943000" y="836613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285728"/>
            <a:ext cx="8229600" cy="5111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Домашнее</a:t>
            </a:r>
            <a:r>
              <a:rPr kumimoji="0" lang="ru-RU" sz="3600" b="0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задание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 Идеальный вес: 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как рассчитать индекс массы тела (ИМТ)?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Индекс массы тела можно вычислить по формуле: </a:t>
            </a:r>
          </a:p>
          <a:p>
            <a:pPr>
              <a:buNone/>
            </a:pPr>
            <a:r>
              <a:rPr lang="ru-RU" sz="2800" b="1" dirty="0" smtClean="0"/>
              <a:t>    </a:t>
            </a:r>
            <a:r>
              <a:rPr lang="ru-RU" sz="900" b="1" dirty="0" smtClean="0"/>
              <a:t>                </a:t>
            </a:r>
          </a:p>
          <a:p>
            <a:pPr>
              <a:buNone/>
            </a:pPr>
            <a:r>
              <a:rPr lang="ru-RU" sz="2800" b="1" dirty="0" smtClean="0"/>
              <a:t>                      ИМТ =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Например, масса человека - 85 кг, рост =164см. Следовательно ИМТ в этом случае равен: </a:t>
            </a:r>
          </a:p>
          <a:p>
            <a:pPr>
              <a:buNone/>
            </a:pPr>
            <a:r>
              <a:rPr lang="ru-RU" sz="2800" dirty="0" smtClean="0"/>
              <a:t>                       </a:t>
            </a:r>
          </a:p>
          <a:p>
            <a:pPr>
              <a:buNone/>
            </a:pPr>
            <a:r>
              <a:rPr lang="ru-RU" sz="2800" dirty="0" smtClean="0"/>
              <a:t>                      ИМТ =</a:t>
            </a:r>
          </a:p>
          <a:p>
            <a:endParaRPr lang="ru-RU" sz="2800" dirty="0"/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857224" y="1643050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857496"/>
            <a:ext cx="2111333" cy="819151"/>
          </a:xfrm>
          <a:prstGeom prst="rect">
            <a:avLst/>
          </a:prstGeom>
          <a:noFill/>
        </p:spPr>
      </p:pic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5286388"/>
            <a:ext cx="2856264" cy="94297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39"/>
          <p:cNvSpPr>
            <a:spLocks noChangeArrowheads="1"/>
          </p:cNvSpPr>
          <p:nvPr/>
        </p:nvSpPr>
        <p:spPr bwMode="auto">
          <a:xfrm>
            <a:off x="571472" y="1428736"/>
            <a:ext cx="80010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solidFill>
                  <a:srgbClr val="C00000"/>
                </a:solidFill>
                <a:latin typeface="+mj-lt"/>
              </a:rPr>
              <a:t>Масса</a:t>
            </a:r>
            <a:r>
              <a:rPr lang="ru-RU" sz="3200" b="1" i="1" dirty="0">
                <a:latin typeface="+mj-lt"/>
              </a:rPr>
              <a:t> – </a:t>
            </a:r>
            <a:r>
              <a:rPr lang="ru-RU" sz="3200" dirty="0">
                <a:latin typeface="+mj-lt"/>
              </a:rPr>
              <a:t>скалярная</a:t>
            </a:r>
            <a:r>
              <a:rPr lang="ru-RU" sz="3200" b="1" i="1" dirty="0">
                <a:latin typeface="+mj-lt"/>
              </a:rPr>
              <a:t> </a:t>
            </a:r>
            <a:r>
              <a:rPr lang="ru-RU" sz="3200" dirty="0">
                <a:latin typeface="+mj-lt"/>
              </a:rPr>
              <a:t>физическая величина, характеризующая меру </a:t>
            </a:r>
            <a:r>
              <a:rPr lang="ru-RU" sz="3200" b="1" i="1" dirty="0">
                <a:latin typeface="+mj-lt"/>
              </a:rPr>
              <a:t>инертности</a:t>
            </a:r>
            <a:r>
              <a:rPr lang="en-US" sz="3200" dirty="0">
                <a:latin typeface="+mj-lt"/>
              </a:rPr>
              <a:t>.</a:t>
            </a:r>
            <a:endParaRPr lang="ru-RU" sz="3200" b="1" i="1" dirty="0">
              <a:latin typeface="+mj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28596" y="4357694"/>
            <a:ext cx="833914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Масса как научный термин была введена</a:t>
            </a:r>
          </a:p>
          <a:p>
            <a:pPr algn="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И. Ньютоном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57158" y="2928934"/>
            <a:ext cx="72152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solidFill>
                  <a:srgbClr val="000000"/>
                </a:solidFill>
                <a:latin typeface="Times New Roman" pitchFamily="18" charset="0"/>
              </a:rPr>
              <a:t>Масса обозначается  латинской буквой -                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358082" y="2500306"/>
            <a:ext cx="10001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 b="1" dirty="0">
                <a:solidFill>
                  <a:srgbClr val="A50021"/>
                </a:solidFill>
              </a:rPr>
              <a:t>m</a:t>
            </a:r>
            <a:endParaRPr lang="ru-RU" sz="8000" b="1" dirty="0">
              <a:solidFill>
                <a:srgbClr val="A5002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79388" y="1285860"/>
            <a:ext cx="8569325" cy="249299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в системе </a:t>
            </a:r>
            <a:r>
              <a:rPr lang="ru-RU" sz="3200" b="1" dirty="0" smtClean="0">
                <a:solidFill>
                  <a:srgbClr val="C00000"/>
                </a:solidFill>
              </a:rPr>
              <a:t>СИ </a:t>
            </a:r>
            <a:r>
              <a:rPr lang="en-US" sz="3200" b="1" dirty="0" smtClean="0">
                <a:solidFill>
                  <a:srgbClr val="C00000"/>
                </a:solidFill>
              </a:rPr>
              <a:t>[m]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</a:rPr>
              <a:t>= 1 кг.</a:t>
            </a:r>
          </a:p>
          <a:p>
            <a:r>
              <a:rPr lang="ru-RU" sz="3200" b="1" i="1" dirty="0">
                <a:solidFill>
                  <a:srgbClr val="000000"/>
                </a:solidFill>
              </a:rPr>
              <a:t>     </a:t>
            </a:r>
            <a:r>
              <a:rPr lang="ru-RU" sz="2800" b="1" i="1" dirty="0">
                <a:solidFill>
                  <a:srgbClr val="000000"/>
                </a:solidFill>
              </a:rPr>
              <a:t>Кратные единицы                   Дольные единицы </a:t>
            </a:r>
          </a:p>
          <a:p>
            <a:r>
              <a:rPr lang="ru-RU" sz="2800" b="1" i="1" dirty="0">
                <a:solidFill>
                  <a:srgbClr val="000000"/>
                </a:solidFill>
              </a:rPr>
              <a:t>             массы:                                               массы</a:t>
            </a:r>
            <a:r>
              <a:rPr lang="ru-RU" sz="2800" dirty="0">
                <a:solidFill>
                  <a:srgbClr val="000000"/>
                </a:solidFill>
              </a:rPr>
              <a:t>:</a:t>
            </a:r>
            <a:endParaRPr lang="ru-RU" sz="2800" b="1" i="1" dirty="0">
              <a:solidFill>
                <a:srgbClr val="000000"/>
              </a:solidFill>
            </a:endParaRPr>
          </a:p>
          <a:p>
            <a:r>
              <a:rPr lang="ru-RU" sz="3200" dirty="0"/>
              <a:t>      1 т = 1000 кг;                            1 г = 0, 001 кг; </a:t>
            </a:r>
          </a:p>
          <a:p>
            <a:r>
              <a:rPr lang="ru-RU" sz="3200" dirty="0"/>
              <a:t>       1ц = 100 кг                           1 мг = 0,000001 кг 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7774" y="5786454"/>
            <a:ext cx="46799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     1 кг=1000г=1000000мг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5072074"/>
            <a:ext cx="32750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1 мг = 0,001г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357694"/>
            <a:ext cx="32750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prstClr val="black"/>
                </a:solidFill>
              </a:rPr>
              <a:t>    1 г = 1000мг</a:t>
            </a:r>
            <a:endParaRPr lang="ru-RU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8581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Единицы измерения массы</a:t>
            </a:r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>
            <a:off x="714348" y="714356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5929330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    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10C73A-9FB3-4866-8508-E15CD3F86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504CF8E-1352-4DF7-8D04-8F7074B6A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0660" name="Picture 4" descr="https://ds02.infourok.ru/uploads/ex/0fba/00084d19-b66ddd87/img9.jpg">
            <a:extLst>
              <a:ext uri="{FF2B5EF4-FFF2-40B4-BE49-F238E27FC236}">
                <a16:creationId xmlns="" xmlns:a16="http://schemas.microsoft.com/office/drawing/2014/main" id="{B3F1AD93-1DA0-4E65-A412-93420134A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5781011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1"/>
          <p:cNvSpPr txBox="1">
            <a:spLocks noChangeArrowheads="1"/>
          </p:cNvSpPr>
          <p:nvPr/>
        </p:nvSpPr>
        <p:spPr bwMode="auto">
          <a:xfrm>
            <a:off x="3714744" y="2000240"/>
            <a:ext cx="1943100" cy="38164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b="1" dirty="0">
                <a:solidFill>
                  <a:srgbClr val="AC2900"/>
                </a:solidFill>
              </a:rPr>
              <a:t>    2 г</a:t>
            </a:r>
          </a:p>
          <a:p>
            <a:pPr>
              <a:spcBef>
                <a:spcPct val="50000"/>
              </a:spcBef>
            </a:pPr>
            <a:r>
              <a:rPr lang="ru-RU" sz="4400" b="1" dirty="0">
                <a:solidFill>
                  <a:srgbClr val="AC2900"/>
                </a:solidFill>
              </a:rPr>
              <a:t>  3,3 кг</a:t>
            </a:r>
          </a:p>
          <a:p>
            <a:pPr>
              <a:spcBef>
                <a:spcPct val="50000"/>
              </a:spcBef>
            </a:pPr>
            <a:r>
              <a:rPr lang="ru-RU" sz="4400" b="1" dirty="0">
                <a:solidFill>
                  <a:srgbClr val="AC2900"/>
                </a:solidFill>
              </a:rPr>
              <a:t>  200 кг</a:t>
            </a:r>
          </a:p>
          <a:p>
            <a:pPr>
              <a:spcBef>
                <a:spcPct val="50000"/>
              </a:spcBef>
            </a:pPr>
            <a:r>
              <a:rPr lang="ru-RU" sz="4400" b="1" dirty="0">
                <a:solidFill>
                  <a:srgbClr val="AC2900"/>
                </a:solidFill>
              </a:rPr>
              <a:t>  160 т</a:t>
            </a:r>
          </a:p>
        </p:txBody>
      </p:sp>
      <p:sp>
        <p:nvSpPr>
          <p:cNvPr id="29699" name="Rectangle 22"/>
          <p:cNvSpPr>
            <a:spLocks noChangeArrowheads="1"/>
          </p:cNvSpPr>
          <p:nvPr/>
        </p:nvSpPr>
        <p:spPr bwMode="auto">
          <a:xfrm>
            <a:off x="3851275" y="1989138"/>
            <a:ext cx="1728788" cy="836612"/>
          </a:xfrm>
          <a:prstGeom prst="rect">
            <a:avLst/>
          </a:prstGeom>
          <a:noFill/>
          <a:ln w="38100">
            <a:solidFill>
              <a:srgbClr val="AC2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Rectangle 23"/>
          <p:cNvSpPr>
            <a:spLocks noChangeArrowheads="1"/>
          </p:cNvSpPr>
          <p:nvPr/>
        </p:nvSpPr>
        <p:spPr bwMode="auto">
          <a:xfrm>
            <a:off x="3851275" y="2924175"/>
            <a:ext cx="1728788" cy="836613"/>
          </a:xfrm>
          <a:prstGeom prst="rect">
            <a:avLst/>
          </a:prstGeom>
          <a:noFill/>
          <a:ln w="38100">
            <a:solidFill>
              <a:srgbClr val="AC2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1" name="Rectangle 24"/>
          <p:cNvSpPr>
            <a:spLocks noChangeArrowheads="1"/>
          </p:cNvSpPr>
          <p:nvPr/>
        </p:nvSpPr>
        <p:spPr bwMode="auto">
          <a:xfrm>
            <a:off x="3851275" y="3933825"/>
            <a:ext cx="1728788" cy="836613"/>
          </a:xfrm>
          <a:prstGeom prst="rect">
            <a:avLst/>
          </a:prstGeom>
          <a:noFill/>
          <a:ln w="38100">
            <a:solidFill>
              <a:srgbClr val="AC2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Rectangle 25"/>
          <p:cNvSpPr>
            <a:spLocks noChangeArrowheads="1"/>
          </p:cNvSpPr>
          <p:nvPr/>
        </p:nvSpPr>
        <p:spPr bwMode="auto">
          <a:xfrm>
            <a:off x="3851275" y="4868863"/>
            <a:ext cx="1800225" cy="836612"/>
          </a:xfrm>
          <a:prstGeom prst="rect">
            <a:avLst/>
          </a:prstGeom>
          <a:noFill/>
          <a:ln w="38100">
            <a:solidFill>
              <a:srgbClr val="AC2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Rectangle 27"/>
          <p:cNvSpPr>
            <a:spLocks noChangeArrowheads="1"/>
          </p:cNvSpPr>
          <p:nvPr/>
        </p:nvSpPr>
        <p:spPr bwMode="auto">
          <a:xfrm>
            <a:off x="428596" y="500042"/>
            <a:ext cx="8143932" cy="809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dirty="0">
                <a:solidFill>
                  <a:srgbClr val="A50021"/>
                </a:solidFill>
                <a:latin typeface="+mj-lt"/>
              </a:rPr>
              <a:t>Установи соответствие </a:t>
            </a:r>
          </a:p>
          <a:p>
            <a:pPr algn="ctr"/>
            <a:r>
              <a:rPr lang="ru-RU" sz="3600" dirty="0">
                <a:solidFill>
                  <a:srgbClr val="A50021"/>
                </a:solidFill>
                <a:latin typeface="+mj-lt"/>
              </a:rPr>
              <a:t>между живым существом и его массой</a:t>
            </a:r>
            <a:r>
              <a:rPr lang="ru-RU" sz="360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 algn="ctr"/>
            <a:r>
              <a:rPr lang="ru-RU" sz="18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7295" name="Line 31"/>
          <p:cNvSpPr>
            <a:spLocks noChangeShapeType="1"/>
          </p:cNvSpPr>
          <p:nvPr/>
        </p:nvSpPr>
        <p:spPr bwMode="auto">
          <a:xfrm>
            <a:off x="5580063" y="2349500"/>
            <a:ext cx="576262" cy="0"/>
          </a:xfrm>
          <a:prstGeom prst="line">
            <a:avLst/>
          </a:prstGeom>
          <a:noFill/>
          <a:ln w="76200">
            <a:solidFill>
              <a:srgbClr val="AC2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7297" name="Line 33"/>
          <p:cNvSpPr>
            <a:spLocks noChangeShapeType="1"/>
          </p:cNvSpPr>
          <p:nvPr/>
        </p:nvSpPr>
        <p:spPr bwMode="auto">
          <a:xfrm flipH="1" flipV="1">
            <a:off x="3357553" y="3143247"/>
            <a:ext cx="493720" cy="1222376"/>
          </a:xfrm>
          <a:prstGeom prst="line">
            <a:avLst/>
          </a:prstGeom>
          <a:noFill/>
          <a:ln w="76200">
            <a:solidFill>
              <a:srgbClr val="AC2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2" name="Picture 2" descr="Синий кит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15074" y="4214818"/>
            <a:ext cx="2761778" cy="178595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6858016" y="6072206"/>
            <a:ext cx="151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Синий кит</a:t>
            </a:r>
          </a:p>
        </p:txBody>
      </p:sp>
      <p:sp>
        <p:nvSpPr>
          <p:cNvPr id="267305" name="Line 41"/>
          <p:cNvSpPr>
            <a:spLocks noChangeShapeType="1"/>
          </p:cNvSpPr>
          <p:nvPr/>
        </p:nvSpPr>
        <p:spPr bwMode="auto">
          <a:xfrm>
            <a:off x="5651500" y="5300663"/>
            <a:ext cx="792163" cy="0"/>
          </a:xfrm>
          <a:prstGeom prst="line">
            <a:avLst/>
          </a:prstGeom>
          <a:noFill/>
          <a:ln w="76200">
            <a:solidFill>
              <a:srgbClr val="AC2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3" name="Picture 4" descr="http://kazan.dk.ru/system/ckeditor_assets/pictures/2098/content_%D1%87%D0%B5%D1%80%D0%B5%D0%BF%D0%B0%D1%85%D0%B0%20jpg.jpg?134060415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1643050"/>
            <a:ext cx="2941565" cy="2000264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428596" y="3571876"/>
            <a:ext cx="2705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Слоновая черепаха</a:t>
            </a:r>
          </a:p>
        </p:txBody>
      </p:sp>
      <p:pic>
        <p:nvPicPr>
          <p:cNvPr id="4" name="Picture 6" descr="http://ianimal.ru/wp-content/uploads/2011/02/mecheklyvii-kolibri1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43636" y="1571612"/>
            <a:ext cx="2788805" cy="1857388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7072330" y="3500438"/>
            <a:ext cx="1319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Колибри</a:t>
            </a:r>
          </a:p>
        </p:txBody>
      </p:sp>
      <p:pic>
        <p:nvPicPr>
          <p:cNvPr id="5" name="Picture 8" descr="http://go1.imgsmail.ru/imgpreview?key=6cc0a10b88c00a15&amp;mb=imgdb_preview_72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4143380"/>
            <a:ext cx="2643206" cy="1951208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1071538" y="614364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Голиаф</a:t>
            </a:r>
          </a:p>
        </p:txBody>
      </p:sp>
      <p:sp>
        <p:nvSpPr>
          <p:cNvPr id="267296" name="Line 32"/>
          <p:cNvSpPr>
            <a:spLocks noChangeShapeType="1"/>
          </p:cNvSpPr>
          <p:nvPr/>
        </p:nvSpPr>
        <p:spPr bwMode="auto">
          <a:xfrm flipH="1">
            <a:off x="2928925" y="3357563"/>
            <a:ext cx="922349" cy="1357321"/>
          </a:xfrm>
          <a:prstGeom prst="line">
            <a:avLst/>
          </a:prstGeom>
          <a:noFill/>
          <a:ln w="76200">
            <a:solidFill>
              <a:srgbClr val="AC29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" name="Line 17"/>
          <p:cNvSpPr>
            <a:spLocks noChangeShapeType="1"/>
          </p:cNvSpPr>
          <p:nvPr/>
        </p:nvSpPr>
        <p:spPr bwMode="auto">
          <a:xfrm>
            <a:off x="714348" y="1428736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-27384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6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95" grpId="0" animBg="1"/>
      <p:bldP spid="267297" grpId="0" animBg="1"/>
      <p:bldP spid="267305" grpId="0" animBg="1"/>
      <p:bldP spid="2672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85794"/>
            <a:ext cx="8229600" cy="439718"/>
          </a:xfrm>
        </p:spPr>
        <p:txBody>
          <a:bodyPr>
            <a:noAutofit/>
          </a:bodyPr>
          <a:lstStyle/>
          <a:p>
            <a:r>
              <a:rPr lang="ru-RU" sz="2800" dirty="0"/>
              <a:t>Вагонные весы</a:t>
            </a:r>
          </a:p>
        </p:txBody>
      </p:sp>
      <p:pic>
        <p:nvPicPr>
          <p:cNvPr id="6" name="Picture 10" descr="i?id=16429713-25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736"/>
            <a:ext cx="2806701" cy="2105456"/>
          </a:xfrm>
          <a:prstGeom prst="rect">
            <a:avLst/>
          </a:prstGeom>
          <a:noFill/>
        </p:spPr>
      </p:pic>
      <p:pic>
        <p:nvPicPr>
          <p:cNvPr id="3078" name="Picture 6" descr="http://im3-tub-ru.yandex.net/i?id=58690bddd0e532b563bc160f81492e03-88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214818"/>
            <a:ext cx="2667005" cy="2000254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57158" y="3571876"/>
            <a:ext cx="822960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latin typeface="+mj-lt"/>
                <a:ea typeface="+mj-ea"/>
                <a:cs typeface="+mj-cs"/>
              </a:rPr>
              <a:t>Автомобильные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весы</a:t>
            </a:r>
          </a:p>
        </p:txBody>
      </p:sp>
      <p:pic>
        <p:nvPicPr>
          <p:cNvPr id="12" name="Picture 7" descr="i?id=352844087-1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4572008"/>
            <a:ext cx="2447925" cy="1836737"/>
          </a:xfrm>
          <a:prstGeom prst="rect">
            <a:avLst/>
          </a:prstGeom>
          <a:noFill/>
        </p:spPr>
      </p:pic>
      <p:pic>
        <p:nvPicPr>
          <p:cNvPr id="13" name="Picture 8" descr="i?id=393794902-3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36" y="4143380"/>
            <a:ext cx="2786082" cy="2090391"/>
          </a:xfrm>
          <a:prstGeom prst="rect">
            <a:avLst/>
          </a:prstGeom>
          <a:noFill/>
        </p:spPr>
      </p:pic>
      <p:pic>
        <p:nvPicPr>
          <p:cNvPr id="3086" name="Picture 14" descr="http://im2-tub-ru.yandex.net/i?id=e4b2ab30753b0df7feb27a7586183735-100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9190" y="1339438"/>
            <a:ext cx="2857520" cy="2143141"/>
          </a:xfrm>
          <a:prstGeom prst="rect">
            <a:avLst/>
          </a:prstGeom>
          <a:noFill/>
        </p:spPr>
      </p:pic>
      <p:sp>
        <p:nvSpPr>
          <p:cNvPr id="15" name="Заголовок 1"/>
          <p:cNvSpPr txBox="1">
            <a:spLocks/>
          </p:cNvSpPr>
          <p:nvPr/>
        </p:nvSpPr>
        <p:spPr>
          <a:xfrm>
            <a:off x="500034" y="0"/>
            <a:ext cx="8229600" cy="7254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Весы –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прибор для измерения массы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928662" y="642918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3714744" y="1071546"/>
            <a:ext cx="3446462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/>
              <a:t>Стержневые </a:t>
            </a:r>
            <a:r>
              <a:rPr lang="ru-RU" b="1" dirty="0"/>
              <a:t>весы</a:t>
            </a:r>
            <a:r>
              <a:rPr lang="ru-RU" dirty="0"/>
              <a:t> служат для взвешивания длинномерных грузов</a:t>
            </a:r>
          </a:p>
        </p:txBody>
      </p:sp>
      <p:pic>
        <p:nvPicPr>
          <p:cNvPr id="59399" name="Picture 7" descr="i?id=18418649-3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00438"/>
            <a:ext cx="3108268" cy="2071702"/>
          </a:xfrm>
          <a:prstGeom prst="rect">
            <a:avLst/>
          </a:prstGeom>
          <a:noFill/>
        </p:spPr>
      </p:pic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71472" y="5715016"/>
            <a:ext cx="24203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/>
              <a:t>Весы монорельсовые </a:t>
            </a:r>
          </a:p>
          <a:p>
            <a:r>
              <a:rPr lang="ru-RU" b="1" dirty="0"/>
              <a:t>электронные</a:t>
            </a:r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3714744" y="5286388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/>
              <a:t>Весы крановые</a:t>
            </a:r>
          </a:p>
        </p:txBody>
      </p:sp>
      <p:pic>
        <p:nvPicPr>
          <p:cNvPr id="21506" name="Picture 2" descr="http://im0-tub-ru.yandex.net/i?id=72ae83b1abb8cb4cb4d04220abad63ad-43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928670"/>
            <a:ext cx="3410435" cy="2214568"/>
          </a:xfrm>
          <a:prstGeom prst="rect">
            <a:avLst/>
          </a:prstGeom>
          <a:noFill/>
        </p:spPr>
      </p:pic>
      <p:pic>
        <p:nvPicPr>
          <p:cNvPr id="21508" name="Picture 4" descr="http://im3-tub-ru.yandex.net/i?id=8781a907384905f2494a3fae58f8f499-120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2214554"/>
            <a:ext cx="1928826" cy="2922464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6429388" y="5857892"/>
            <a:ext cx="1775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ru-RU" dirty="0"/>
              <a:t>Весы  торговые</a:t>
            </a:r>
          </a:p>
        </p:txBody>
      </p:sp>
      <p:pic>
        <p:nvPicPr>
          <p:cNvPr id="16" name="Picture 6" descr="http://im2-tub-ru.yandex.net/i?id=419555c7e6bb1887dd10f92845b2dedc-102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12" y="3786190"/>
            <a:ext cx="1785940" cy="1785940"/>
          </a:xfrm>
          <a:prstGeom prst="rect">
            <a:avLst/>
          </a:prstGeom>
          <a:noFill/>
        </p:spPr>
      </p:pic>
      <p:pic>
        <p:nvPicPr>
          <p:cNvPr id="17" name="Picture 8" descr="http://im1-tub-ru.yandex.net/i?id=bd70a1d88fda8e6e713594bb558c64d4-125-144&amp;n=21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143768" y="928670"/>
            <a:ext cx="1390650" cy="142875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5857884" y="2357430"/>
            <a:ext cx="3033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 dirty="0"/>
              <a:t>Весы  торговые электронные</a:t>
            </a: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500034" y="214290"/>
            <a:ext cx="8229600" cy="5111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Весы –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прибор для измерения массы</a:t>
            </a: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928662" y="714356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3" name="Picture 5" descr="i?id=274650043-6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1253" y="836613"/>
            <a:ext cx="2003425" cy="2016125"/>
          </a:xfrm>
          <a:prstGeom prst="rect">
            <a:avLst/>
          </a:prstGeom>
          <a:noFill/>
        </p:spPr>
      </p:pic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285752" y="2708275"/>
            <a:ext cx="4572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/>
              <a:t>Весы</a:t>
            </a:r>
            <a:r>
              <a:rPr lang="ru-RU" dirty="0"/>
              <a:t> электронные для взвешивания скота Грузоподъемность 500 кг...</a:t>
            </a:r>
          </a:p>
          <a:p>
            <a:pPr eaLnBrk="0" hangingPunct="0">
              <a:spcBef>
                <a:spcPct val="50000"/>
              </a:spcBef>
            </a:pPr>
            <a:endParaRPr lang="ru-RU" dirty="0"/>
          </a:p>
        </p:txBody>
      </p:sp>
      <p:pic>
        <p:nvPicPr>
          <p:cNvPr id="63495" name="Picture 7" descr="i?id=182997983-3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363" y="1052513"/>
            <a:ext cx="2857500" cy="1362075"/>
          </a:xfrm>
          <a:prstGeom prst="rect">
            <a:avLst/>
          </a:prstGeom>
          <a:noFill/>
        </p:spPr>
      </p:pic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4787900" y="2349500"/>
            <a:ext cx="4356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/>
              <a:t>весы</a:t>
            </a:r>
            <a:r>
              <a:rPr lang="ru-RU"/>
              <a:t> электронные для взвешивания багажа</a:t>
            </a:r>
          </a:p>
        </p:txBody>
      </p:sp>
      <p:pic>
        <p:nvPicPr>
          <p:cNvPr id="63497" name="Picture 9" descr="i?id=256181532-5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3500438"/>
            <a:ext cx="2089150" cy="1616075"/>
          </a:xfrm>
          <a:prstGeom prst="rect">
            <a:avLst/>
          </a:prstGeom>
          <a:noFill/>
        </p:spPr>
      </p:pic>
      <p:pic>
        <p:nvPicPr>
          <p:cNvPr id="63499" name="Picture 11" descr="i?id=64153594-67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43213" y="3644900"/>
            <a:ext cx="1714500" cy="1428750"/>
          </a:xfrm>
          <a:prstGeom prst="rect">
            <a:avLst/>
          </a:prstGeom>
          <a:noFill/>
        </p:spPr>
      </p:pic>
      <p:pic>
        <p:nvPicPr>
          <p:cNvPr id="63500" name="Picture 12" descr="i?id=383651383-1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825" y="3284538"/>
            <a:ext cx="1503363" cy="1943100"/>
          </a:xfrm>
          <a:prstGeom prst="rect">
            <a:avLst/>
          </a:prstGeom>
          <a:noFill/>
        </p:spPr>
      </p:pic>
      <p:pic>
        <p:nvPicPr>
          <p:cNvPr id="63501" name="Picture 13" descr="i?id=238375403-26-72&amp;n=21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164388" y="3716338"/>
            <a:ext cx="1600200" cy="1428750"/>
          </a:xfrm>
          <a:prstGeom prst="rect">
            <a:avLst/>
          </a:prstGeom>
          <a:noFill/>
        </p:spPr>
      </p:pic>
      <p:sp>
        <p:nvSpPr>
          <p:cNvPr id="63502" name="Rectangle 14"/>
          <p:cNvSpPr>
            <a:spLocks noChangeArrowheads="1"/>
          </p:cNvSpPr>
          <p:nvPr/>
        </p:nvSpPr>
        <p:spPr bwMode="auto">
          <a:xfrm>
            <a:off x="250825" y="5516563"/>
            <a:ext cx="1808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/>
              <a:t>Весы кухонные</a:t>
            </a:r>
          </a:p>
        </p:txBody>
      </p:sp>
      <p:sp>
        <p:nvSpPr>
          <p:cNvPr id="63503" name="Rectangle 15"/>
          <p:cNvSpPr>
            <a:spLocks noChangeArrowheads="1"/>
          </p:cNvSpPr>
          <p:nvPr/>
        </p:nvSpPr>
        <p:spPr bwMode="auto">
          <a:xfrm>
            <a:off x="2339975" y="5445125"/>
            <a:ext cx="20462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Весы  напольные</a:t>
            </a:r>
          </a:p>
        </p:txBody>
      </p:sp>
      <p:sp>
        <p:nvSpPr>
          <p:cNvPr id="63504" name="Rectangle 16"/>
          <p:cNvSpPr>
            <a:spLocks noChangeArrowheads="1"/>
          </p:cNvSpPr>
          <p:nvPr/>
        </p:nvSpPr>
        <p:spPr bwMode="auto">
          <a:xfrm>
            <a:off x="4932363" y="5373688"/>
            <a:ext cx="1711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Весы</a:t>
            </a:r>
            <a:r>
              <a:rPr lang="ru-RU"/>
              <a:t>-безмен </a:t>
            </a:r>
          </a:p>
          <a:p>
            <a:r>
              <a:rPr lang="ru-RU"/>
              <a:t>бытовые 25 кг</a:t>
            </a:r>
          </a:p>
        </p:txBody>
      </p:sp>
      <p:sp>
        <p:nvSpPr>
          <p:cNvPr id="63505" name="Rectangle 17"/>
          <p:cNvSpPr>
            <a:spLocks noChangeArrowheads="1"/>
          </p:cNvSpPr>
          <p:nvPr/>
        </p:nvSpPr>
        <p:spPr bwMode="auto">
          <a:xfrm>
            <a:off x="7019925" y="5516563"/>
            <a:ext cx="1903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ru-RU"/>
              <a:t>Весы  рыбацкие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928662" y="642918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28596" y="142852"/>
            <a:ext cx="8229600" cy="5111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Весы –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прибор для измерения массы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1" name="Picture 5" descr="i?id=473829732-2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00108"/>
            <a:ext cx="2605076" cy="2056743"/>
          </a:xfrm>
          <a:prstGeom prst="rect">
            <a:avLst/>
          </a:prstGeom>
          <a:noFill/>
        </p:spPr>
      </p:pic>
      <p:pic>
        <p:nvPicPr>
          <p:cNvPr id="65542" name="Picture 6" descr="i?id=22508615-4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857232"/>
            <a:ext cx="3348015" cy="2000264"/>
          </a:xfrm>
          <a:prstGeom prst="rect">
            <a:avLst/>
          </a:prstGeom>
          <a:noFill/>
        </p:spPr>
      </p:pic>
      <p:pic>
        <p:nvPicPr>
          <p:cNvPr id="65543" name="Picture 7" descr="i?id=393886661-7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857232"/>
            <a:ext cx="2219315" cy="2429545"/>
          </a:xfrm>
          <a:prstGeom prst="rect">
            <a:avLst/>
          </a:prstGeom>
          <a:noFill/>
        </p:spPr>
      </p:pic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1785918" y="2786058"/>
            <a:ext cx="62865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/>
              <a:t>Лабораторные и аналитические </a:t>
            </a:r>
            <a:r>
              <a:rPr lang="ru-RU" sz="2400" b="1" dirty="0"/>
              <a:t>весы</a:t>
            </a:r>
          </a:p>
        </p:txBody>
      </p:sp>
      <p:pic>
        <p:nvPicPr>
          <p:cNvPr id="65545" name="Picture 9" descr="200px-Automatic_grader-sca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3571876"/>
            <a:ext cx="2071702" cy="2765722"/>
          </a:xfrm>
          <a:prstGeom prst="rect">
            <a:avLst/>
          </a:prstGeom>
          <a:noFill/>
        </p:spPr>
      </p:pic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3071802" y="5643578"/>
            <a:ext cx="50720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Электронные весы </a:t>
            </a:r>
          </a:p>
          <a:p>
            <a:pPr algn="ctr"/>
            <a:r>
              <a:rPr lang="ru-RU" sz="2800" dirty="0"/>
              <a:t>для взвешивания мешков</a:t>
            </a:r>
          </a:p>
        </p:txBody>
      </p:sp>
      <p:pic>
        <p:nvPicPr>
          <p:cNvPr id="65547" name="Picture 11" descr="220px-Weighing_sca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3357562"/>
            <a:ext cx="3163892" cy="2373404"/>
          </a:xfrm>
          <a:prstGeom prst="rect">
            <a:avLst/>
          </a:prstGeom>
          <a:noFill/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500034" y="214290"/>
            <a:ext cx="8229600" cy="5111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Весы –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прибор для измерения массы</a:t>
            </a:r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928662" y="714356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1154</TotalTime>
  <Words>387</Words>
  <Application>Microsoft Office PowerPoint</Application>
  <PresentationFormat>Экран (4:3)</PresentationFormat>
  <Paragraphs>95</Paragraphs>
  <Slides>15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Слайд 1</vt:lpstr>
      <vt:lpstr>Слайд 2</vt:lpstr>
      <vt:lpstr>Единицы измерения массы</vt:lpstr>
      <vt:lpstr>Слайд 4</vt:lpstr>
      <vt:lpstr>Слайд 5</vt:lpstr>
      <vt:lpstr>Вагонные весы</vt:lpstr>
      <vt:lpstr>Слайд 7</vt:lpstr>
      <vt:lpstr>Слайд 8</vt:lpstr>
      <vt:lpstr>Слайд 9</vt:lpstr>
      <vt:lpstr>Слайд 10</vt:lpstr>
      <vt:lpstr>Правила взвешивания массы тела на весах</vt:lpstr>
      <vt:lpstr>Слайд 12</vt:lpstr>
      <vt:lpstr>Слайд 13</vt:lpstr>
      <vt:lpstr>Слайд 14</vt:lpstr>
      <vt:lpstr> Идеальный вес:  как рассчитать индекс массы тела (ИМТ)?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Informatic</cp:lastModifiedBy>
  <cp:revision>104</cp:revision>
  <dcterms:created xsi:type="dcterms:W3CDTF">2014-11-21T15:02:50Z</dcterms:created>
  <dcterms:modified xsi:type="dcterms:W3CDTF">2020-10-21T09:39:42Z</dcterms:modified>
</cp:coreProperties>
</file>