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3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48"/>
    <a:srgbClr val="FAFA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A07A1-275B-41B4-8E27-9BE3827E22CA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C03B-EE1B-48C8-B301-FD7A37FDE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63ADC-FDA0-4AD0-8EC9-281A018BF44B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DDD8-C91A-4CC3-875A-365D3FE28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F8E5B-36D7-4B5F-83A3-688EF505EDDA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BA43C-F28E-497F-ADEF-241233843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8764E-E5EA-491F-96A3-60150FF0E9B1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2419C-361A-41DC-BF6F-23689542F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9B39-15D7-4F15-92CB-0A36362A037A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B19D-99C2-452E-BEC3-C5B9B2274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232F-5C8C-4168-AA48-10F6961146C9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1443-5737-46FB-992D-F870B091D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38D2E-73ED-4DC0-B1A6-4DE502B494A7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D09B-9C79-4306-A3AA-3746678C6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B8A3-1901-470E-A7C0-4D98ADF097C2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B350F-B37F-4B6E-87D4-1DC6E5464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F4A1D-0E2F-487D-8A7B-FDD5FC86BF72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F7966-E69A-4B5C-882E-906955C16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BEDF9-90E3-41D6-B4CD-F4B5EA99A9C0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1AAD6-EA86-493B-BCF3-EB295B5F3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0AEEB-F3EC-4270-9740-2CA7630A7B03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CE90E-220F-43C9-BB41-D642EFA8D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E2C820-B599-48F2-A964-830372184F89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66B8A9-5677-456C-BF33-738574C5F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u.wikipedia.org/wiki/Barebon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1992" y="555530"/>
            <a:ext cx="5921362" cy="2387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Конкурс молодых изобретателей 2017 год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bg1"/>
                </a:solidFill>
              </a:rPr>
              <a:t>«</a:t>
            </a:r>
            <a:r>
              <a:rPr lang="ru-RU" sz="2800" b="1" dirty="0" smtClean="0">
                <a:solidFill>
                  <a:schemeClr val="bg1"/>
                </a:solidFill>
              </a:rPr>
              <a:t>Домашний развлекательный центр из старого видеомагнитофона»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3588" y="3363913"/>
            <a:ext cx="3300412" cy="2058987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 smtClean="0"/>
              <a:t>Работу выполнил: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 smtClean="0"/>
              <a:t>ученик 8 класса,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 err="1" smtClean="0"/>
              <a:t>Семенишин</a:t>
            </a:r>
            <a:r>
              <a:rPr lang="ru-RU" sz="1600" dirty="0" smtClean="0"/>
              <a:t> Михаил Сергеевич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 smtClean="0"/>
              <a:t> 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 smtClean="0"/>
              <a:t>Научный руководитель: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 smtClean="0"/>
              <a:t>учитель информатики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 err="1" smtClean="0"/>
              <a:t>Миняков</a:t>
            </a:r>
            <a:r>
              <a:rPr lang="ru-RU" sz="1600" dirty="0" smtClean="0"/>
              <a:t> Сергей Александрович</a:t>
            </a:r>
            <a:endParaRPr lang="ru-RU" sz="1600" dirty="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2689225" y="119063"/>
            <a:ext cx="6454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cs typeface="Times New Roman" pitchFamily="18" charset="0"/>
              </a:rPr>
              <a:t>Муниципальное казенное общеобразовательное учреждение</a:t>
            </a:r>
            <a:endParaRPr lang="ru-RU" sz="90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0" hangingPunct="0"/>
            <a:r>
              <a:rPr lang="ru-RU" sz="1400" b="1">
                <a:solidFill>
                  <a:schemeClr val="bg1"/>
                </a:solidFill>
                <a:cs typeface="Times New Roman" pitchFamily="18" charset="0"/>
              </a:rPr>
              <a:t>«Комсомольская основная общеобразовательная школа»</a:t>
            </a:r>
          </a:p>
          <a:p>
            <a:pPr algn="ctr" eaLnBrk="0" hangingPunct="0"/>
            <a:r>
              <a:rPr lang="ru-RU" sz="1400" b="1">
                <a:solidFill>
                  <a:schemeClr val="bg1"/>
                </a:solidFill>
                <a:cs typeface="Times New Roman" pitchFamily="18" charset="0"/>
              </a:rPr>
              <a:t>Октябрьского района ХМАО-Югры</a:t>
            </a:r>
            <a:r>
              <a:rPr lang="ru-RU" sz="900">
                <a:solidFill>
                  <a:schemeClr val="bg1"/>
                </a:solidFill>
              </a:rPr>
              <a:t> 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6442075" y="6253163"/>
            <a:ext cx="232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п. Комсомольский </a:t>
            </a:r>
            <a:endParaRPr lang="ru-RU" sz="800">
              <a:cs typeface="Times New Roman" pitchFamily="18" charset="0"/>
            </a:endParaRPr>
          </a:p>
          <a:p>
            <a:pPr algn="ctr" eaLnBrk="0" hangingPunct="0"/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2017 г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4463" y="1139825"/>
            <a:ext cx="7078662" cy="1123950"/>
          </a:xfrm>
        </p:spPr>
        <p:txBody>
          <a:bodyPr rtlCol="0">
            <a:normAutofit lnSpcReduction="10000"/>
          </a:bodyPr>
          <a:lstStyle/>
          <a:p>
            <a:pPr algn="just" eaLnBrk="1" hangingPunct="1">
              <a:defRPr/>
            </a:pPr>
            <a:r>
              <a:rPr lang="ru-RU" dirty="0" smtClean="0"/>
              <a:t>Далее на место стандартных кнопок были припаяны выводы для подключения кнопок питания и перезагрузки компьютера, а так же светодиоды питания и жесткого диска.</a:t>
            </a:r>
            <a:endParaRPr lang="ru-RU" dirty="0"/>
          </a:p>
        </p:txBody>
      </p:sp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1965325" y="360363"/>
            <a:ext cx="5105400" cy="555625"/>
            <a:chOff x="1248" y="1440"/>
            <a:chExt cx="3216" cy="350"/>
          </a:xfrm>
        </p:grpSpPr>
        <p:sp>
          <p:nvSpPr>
            <p:cNvPr id="11270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272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7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Calibri" pitchFamily="34" charset="0"/>
                </a:rPr>
                <a:t>Практическая часть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273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11268" name="AutoShape 2" descr="Картинки по запросу lg l327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2" name="Рисунок 11" descr="K:\Доки\комп\#MG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976" y="2434663"/>
            <a:ext cx="6769852" cy="3770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1414463" y="1139825"/>
            <a:ext cx="7078662" cy="1123950"/>
          </a:xfrm>
        </p:spPr>
        <p:txBody>
          <a:bodyPr/>
          <a:lstStyle/>
          <a:p>
            <a:pPr algn="just" eaLnBrk="1" hangingPunct="1"/>
            <a:r>
              <a:rPr lang="ru-RU" dirty="0" smtClean="0"/>
              <a:t>На переднюю панель решено было вывести разъем </a:t>
            </a:r>
            <a:r>
              <a:rPr lang="en-US" dirty="0" smtClean="0"/>
              <a:t>USB </a:t>
            </a:r>
            <a:r>
              <a:rPr lang="ru-RU" dirty="0" smtClean="0"/>
              <a:t>и ИК датчик для пульта дистанционного управления.</a:t>
            </a:r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1965325" y="360363"/>
            <a:ext cx="5105400" cy="555625"/>
            <a:chOff x="1248" y="1440"/>
            <a:chExt cx="3216" cy="350"/>
          </a:xfrm>
        </p:grpSpPr>
        <p:sp>
          <p:nvSpPr>
            <p:cNvPr id="12300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1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02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7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Calibri" pitchFamily="34" charset="0"/>
                </a:rPr>
                <a:t>Практическая часть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303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12292" name="AutoShape 2" descr="Картинки по запросу lg l327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2" name="Рисунок 11" descr="K:\Доки\комп\#MG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2916" y="1951630"/>
            <a:ext cx="4807885" cy="269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K:\Доки\комп\#MG04.JPG"/>
          <p:cNvPicPr/>
          <p:nvPr/>
        </p:nvPicPr>
        <p:blipFill>
          <a:blip r:embed="rId3" cstate="print"/>
          <a:srcRect t="29262"/>
          <a:stretch>
            <a:fillRect/>
          </a:stretch>
        </p:blipFill>
        <p:spPr bwMode="auto">
          <a:xfrm>
            <a:off x="2547257" y="3929743"/>
            <a:ext cx="6277455" cy="267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3646714" y="3450771"/>
            <a:ext cx="1589315" cy="2198915"/>
          </a:xfrm>
          <a:prstGeom prst="straightConnector1">
            <a:avLst/>
          </a:prstGeom>
          <a:ln>
            <a:solidFill>
              <a:srgbClr val="FF0048"/>
            </a:solidFill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727372" y="2819400"/>
            <a:ext cx="555171" cy="2939143"/>
          </a:xfrm>
          <a:prstGeom prst="straightConnector1">
            <a:avLst/>
          </a:prstGeom>
          <a:ln>
            <a:solidFill>
              <a:srgbClr val="FF0048"/>
            </a:solidFill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396343" y="2764971"/>
            <a:ext cx="4506686" cy="435429"/>
          </a:xfrm>
          <a:prstGeom prst="straightConnector1">
            <a:avLst/>
          </a:prstGeom>
          <a:ln>
            <a:solidFill>
              <a:srgbClr val="FF0048"/>
            </a:solidFill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TextBox 19"/>
          <p:cNvSpPr txBox="1">
            <a:spLocks noChangeArrowheads="1"/>
          </p:cNvSpPr>
          <p:nvPr/>
        </p:nvSpPr>
        <p:spPr bwMode="auto">
          <a:xfrm>
            <a:off x="7097713" y="2395538"/>
            <a:ext cx="1382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ИК датчик</a:t>
            </a:r>
          </a:p>
        </p:txBody>
      </p:sp>
      <p:sp>
        <p:nvSpPr>
          <p:cNvPr id="12299" name="TextBox 20"/>
          <p:cNvSpPr txBox="1">
            <a:spLocks noChangeArrowheads="1"/>
          </p:cNvSpPr>
          <p:nvPr/>
        </p:nvSpPr>
        <p:spPr bwMode="auto">
          <a:xfrm>
            <a:off x="5311775" y="3363913"/>
            <a:ext cx="1382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USB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4463" y="1139825"/>
            <a:ext cx="7467600" cy="1123950"/>
          </a:xfrm>
        </p:spPr>
        <p:txBody>
          <a:bodyPr rtlCol="0">
            <a:normAutofit fontScale="92500" lnSpcReduction="10000"/>
          </a:bodyPr>
          <a:lstStyle/>
          <a:p>
            <a:pPr algn="just" eaLnBrk="1" hangingPunct="1">
              <a:defRPr/>
            </a:pPr>
            <a:r>
              <a:rPr lang="ru-RU" dirty="0" smtClean="0"/>
              <a:t>Был разобран блок питания от компьютера и смонтирован в корпус видеомагнитофона. Затем была установлена материнская плата формата </a:t>
            </a:r>
            <a:r>
              <a:rPr lang="en-US" dirty="0" smtClean="0"/>
              <a:t>micro ITX </a:t>
            </a:r>
            <a:r>
              <a:rPr lang="ru-RU" dirty="0" smtClean="0"/>
              <a:t>на базе процессора </a:t>
            </a:r>
            <a:r>
              <a:rPr lang="en-US" dirty="0" smtClean="0"/>
              <a:t>Intel Core </a:t>
            </a:r>
            <a:r>
              <a:rPr lang="en-US" dirty="0" err="1" smtClean="0"/>
              <a:t>i</a:t>
            </a:r>
            <a:r>
              <a:rPr lang="ru-RU" dirty="0" smtClean="0"/>
              <a:t>5 – 3200 </a:t>
            </a:r>
            <a:r>
              <a:rPr lang="ru-RU" dirty="0" err="1" smtClean="0"/>
              <a:t>Мгц</a:t>
            </a:r>
            <a:r>
              <a:rPr lang="ru-RU" dirty="0" smtClean="0"/>
              <a:t>, с 8 Гб оперативной памяти, работающей в двухканальном режиме.</a:t>
            </a:r>
            <a:endParaRPr lang="ru-RU" dirty="0"/>
          </a:p>
        </p:txBody>
      </p:sp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1965325" y="360363"/>
            <a:ext cx="5105400" cy="555625"/>
            <a:chOff x="1248" y="1440"/>
            <a:chExt cx="3216" cy="350"/>
          </a:xfrm>
        </p:grpSpPr>
        <p:sp>
          <p:nvSpPr>
            <p:cNvPr id="13318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9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20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7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Calibri" pitchFamily="34" charset="0"/>
                </a:rPr>
                <a:t>Практическая часть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321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13316" name="AutoShape 2" descr="Картинки по запросу lg l327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2" name="Рисунок 11" descr="K:\Доки\комп\#MG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5772" y="2329543"/>
            <a:ext cx="7433091" cy="4169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4463" y="1139825"/>
            <a:ext cx="7078662" cy="1123950"/>
          </a:xfrm>
        </p:spPr>
        <p:txBody>
          <a:bodyPr rtlCol="0">
            <a:normAutofit lnSpcReduction="10000"/>
          </a:bodyPr>
          <a:lstStyle/>
          <a:p>
            <a:pPr algn="just" eaLnBrk="1" hangingPunct="1">
              <a:defRPr/>
            </a:pPr>
            <a:r>
              <a:rPr lang="ru-RU" dirty="0" smtClean="0"/>
              <a:t>Жесткие диски решено было прикрепить изнутри на верхнюю крышку видеомагнитофона. Для операционной системы используется </a:t>
            </a:r>
            <a:r>
              <a:rPr lang="en-US" dirty="0" smtClean="0"/>
              <a:t>SSD </a:t>
            </a:r>
            <a:r>
              <a:rPr lang="ru-RU" dirty="0" smtClean="0"/>
              <a:t>диск емкостью 60 Гб и 2 Тб для хранения музыкальной, фото и видео коллекции.</a:t>
            </a:r>
            <a:endParaRPr lang="ru-RU" dirty="0"/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1965325" y="360363"/>
            <a:ext cx="5105400" cy="555625"/>
            <a:chOff x="1248" y="1440"/>
            <a:chExt cx="3216" cy="350"/>
          </a:xfrm>
        </p:grpSpPr>
        <p:sp>
          <p:nvSpPr>
            <p:cNvPr id="14344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5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46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7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Calibri" pitchFamily="34" charset="0"/>
                </a:rPr>
                <a:t>Практическая часть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347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14340" name="AutoShape 2" descr="Картинки по запросу lg l327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AutoShape 2" descr="Картинки по запросу ssd kingston 60gb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7891" name="Picture 3" descr="C:\Users\Informatic\Desktop\Заявки\1780939_40081725-3804-4cb9-90cc-be23f1cdab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029" y="2677886"/>
            <a:ext cx="2590799" cy="2699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2" name="Picture 4" descr="C:\Users\Informatic\Desktop\Заявки\61+eEIUN-mL._SL1000_.jpg"/>
          <p:cNvPicPr>
            <a:picLocks noChangeAspect="1" noChangeArrowheads="1"/>
          </p:cNvPicPr>
          <p:nvPr/>
        </p:nvPicPr>
        <p:blipFill>
          <a:blip r:embed="rId3" cstate="print"/>
          <a:srcRect l="-825" t="10476" b="10476"/>
          <a:stretch>
            <a:fillRect/>
          </a:stretch>
        </p:blipFill>
        <p:spPr bwMode="auto">
          <a:xfrm>
            <a:off x="5098975" y="2656115"/>
            <a:ext cx="3495296" cy="23730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4463" y="1139825"/>
            <a:ext cx="7078662" cy="1123950"/>
          </a:xfrm>
        </p:spPr>
        <p:txBody>
          <a:bodyPr rtlCol="0">
            <a:normAutofit lnSpcReduction="10000"/>
          </a:bodyPr>
          <a:lstStyle/>
          <a:p>
            <a:pPr algn="just" eaLnBrk="1" hangingPunct="1">
              <a:defRPr/>
            </a:pPr>
            <a:r>
              <a:rPr lang="ru-RU" dirty="0" smtClean="0"/>
              <a:t>С задней части располагаются разъемы </a:t>
            </a:r>
            <a:r>
              <a:rPr lang="en-US" dirty="0" smtClean="0"/>
              <a:t>USB, HDMI, VGA, LAN </a:t>
            </a:r>
            <a:r>
              <a:rPr lang="ru-RU" dirty="0" smtClean="0"/>
              <a:t>разъем и разъемы выхода на 6 канальный звук. Таким образом можно подключать дополнительные устройства, Интернет и хорошую акустическую систему.</a:t>
            </a:r>
            <a:endParaRPr lang="ru-RU" dirty="0"/>
          </a:p>
        </p:txBody>
      </p:sp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1965325" y="360363"/>
            <a:ext cx="5105400" cy="555625"/>
            <a:chOff x="1248" y="1440"/>
            <a:chExt cx="3216" cy="350"/>
          </a:xfrm>
        </p:grpSpPr>
        <p:sp>
          <p:nvSpPr>
            <p:cNvPr id="15366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7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68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7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Calibri" pitchFamily="34" charset="0"/>
                </a:rPr>
                <a:t>Практическая часть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69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15364" name="AutoShape 2" descr="Картинки по запросу lg l327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2" name="Рисунок 11" descr="K:\Доки\комп\#MG07.JPG"/>
          <p:cNvPicPr/>
          <p:nvPr/>
        </p:nvPicPr>
        <p:blipFill>
          <a:blip r:embed="rId2" cstate="print"/>
          <a:srcRect r="31918" b="25302"/>
          <a:stretch>
            <a:fillRect/>
          </a:stretch>
        </p:blipFill>
        <p:spPr bwMode="auto">
          <a:xfrm>
            <a:off x="1937658" y="2383971"/>
            <a:ext cx="6582256" cy="411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4463" y="1139825"/>
            <a:ext cx="7078662" cy="1123950"/>
          </a:xfrm>
        </p:spPr>
        <p:txBody>
          <a:bodyPr rtlCol="0">
            <a:normAutofit fontScale="92500" lnSpcReduction="20000"/>
          </a:bodyPr>
          <a:lstStyle/>
          <a:p>
            <a:pPr algn="just" eaLnBrk="1" hangingPunct="1">
              <a:defRPr/>
            </a:pPr>
            <a:r>
              <a:rPr lang="ru-RU" dirty="0" smtClean="0"/>
              <a:t>Для контроля работы вентиляторов используется стандартная программа от производителя материнской платы </a:t>
            </a:r>
            <a:r>
              <a:rPr lang="en-US" dirty="0" err="1" smtClean="0"/>
              <a:t>Asrock</a:t>
            </a:r>
            <a:r>
              <a:rPr lang="en-US" dirty="0" smtClean="0"/>
              <a:t> AXTU</a:t>
            </a:r>
            <a:r>
              <a:rPr lang="ru-RU" dirty="0" smtClean="0"/>
              <a:t>. С ее помощью можно управлять работой вентиляторов и быстродействием системы. Этим достигается оптимальные шумовые показатели системы.</a:t>
            </a:r>
            <a:endParaRPr lang="ru-RU" dirty="0"/>
          </a:p>
        </p:txBody>
      </p:sp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1965325" y="360363"/>
            <a:ext cx="5105400" cy="555625"/>
            <a:chOff x="1248" y="1440"/>
            <a:chExt cx="3216" cy="350"/>
          </a:xfrm>
        </p:grpSpPr>
        <p:sp>
          <p:nvSpPr>
            <p:cNvPr id="16390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1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392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7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Calibri" pitchFamily="34" charset="0"/>
                </a:rPr>
                <a:t>Практическая часть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6393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16388" name="AutoShape 2" descr="Картинки по запросу lg l327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5841" name="Picture 1" descr="C:\Users\Informatic\Desktop\Заявки\31-big-asrock-axt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172" y="2318841"/>
            <a:ext cx="5444899" cy="426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4463" y="1139825"/>
            <a:ext cx="7078662" cy="838604"/>
          </a:xfrm>
        </p:spPr>
        <p:txBody>
          <a:bodyPr rtlCol="0">
            <a:normAutofit/>
          </a:bodyPr>
          <a:lstStyle/>
          <a:p>
            <a:pPr algn="just" eaLnBrk="1" hangingPunct="1">
              <a:defRPr/>
            </a:pPr>
            <a:r>
              <a:rPr lang="ru-RU" dirty="0" smtClean="0"/>
              <a:t>В перспективах на будущее установка </a:t>
            </a:r>
            <a:r>
              <a:rPr lang="ru-RU" dirty="0" err="1" smtClean="0"/>
              <a:t>картридера</a:t>
            </a:r>
            <a:r>
              <a:rPr lang="en-US" dirty="0" smtClean="0"/>
              <a:t>, </a:t>
            </a:r>
            <a:r>
              <a:rPr lang="ru-RU" dirty="0" smtClean="0"/>
              <a:t>бесшумной видеокарты и внешнего жесткого диска.</a:t>
            </a:r>
            <a:endParaRPr lang="ru-RU" dirty="0"/>
          </a:p>
        </p:txBody>
      </p:sp>
      <p:grpSp>
        <p:nvGrpSpPr>
          <p:cNvPr id="17411" name="Group 2"/>
          <p:cNvGrpSpPr>
            <a:grpSpLocks/>
          </p:cNvGrpSpPr>
          <p:nvPr/>
        </p:nvGrpSpPr>
        <p:grpSpPr bwMode="auto">
          <a:xfrm>
            <a:off x="1965325" y="360363"/>
            <a:ext cx="5105400" cy="555625"/>
            <a:chOff x="1248" y="1440"/>
            <a:chExt cx="3216" cy="350"/>
          </a:xfrm>
        </p:grpSpPr>
        <p:sp>
          <p:nvSpPr>
            <p:cNvPr id="17416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7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418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7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Calibri" pitchFamily="34" charset="0"/>
                </a:rPr>
                <a:t>Практическая часть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419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17412" name="AutoShape 2" descr="Картинки по запросу lg l327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4817" name="Picture 1" descr="C:\Users\Informatic\Desktop\Заявки\P_setting_fff_1_90_end_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514" y="2476815"/>
            <a:ext cx="3929743" cy="3690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3" descr="C:\Users\Informatic\Desktop\Заявки\kingston-card-reader-fcr-hs3-ang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66" r="4689" b="7283"/>
          <a:stretch>
            <a:fillRect/>
          </a:stretch>
        </p:blipFill>
        <p:spPr bwMode="auto">
          <a:xfrm>
            <a:off x="1425575" y="2284413"/>
            <a:ext cx="3005138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 descr="C:\Users\Informatic\Desktop\Заявки\101166043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725" b="4565"/>
          <a:stretch>
            <a:fillRect/>
          </a:stretch>
        </p:blipFill>
        <p:spPr bwMode="auto">
          <a:xfrm>
            <a:off x="6689725" y="3748088"/>
            <a:ext cx="2116138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5575" y="1825625"/>
            <a:ext cx="7326313" cy="4351338"/>
          </a:xfrm>
        </p:spPr>
        <p:txBody>
          <a:bodyPr rtlCol="0">
            <a:normAutofit lnSpcReduction="10000"/>
          </a:bodyPr>
          <a:lstStyle/>
          <a:p>
            <a:pPr algn="just" eaLnBrk="1" hangingPunct="1">
              <a:defRPr/>
            </a:pPr>
            <a:r>
              <a:rPr lang="ru-RU" dirty="0" smtClean="0"/>
              <a:t>В результате анализа литературы, обобщения знаний о </a:t>
            </a:r>
            <a:r>
              <a:rPr lang="ru-RU" dirty="0" err="1" smtClean="0"/>
              <a:t>Barebone</a:t>
            </a:r>
            <a:r>
              <a:rPr lang="ru-RU" dirty="0" smtClean="0"/>
              <a:t> системах, можно сказать, что  использование устарелой техники в наше время приемлемо. </a:t>
            </a:r>
          </a:p>
          <a:p>
            <a:pPr algn="just" eaLnBrk="1" hangingPunct="1">
              <a:defRPr/>
            </a:pPr>
            <a:endParaRPr lang="ru-RU" dirty="0" smtClean="0"/>
          </a:p>
          <a:p>
            <a:pPr algn="just" eaLnBrk="1" hangingPunct="1">
              <a:defRPr/>
            </a:pPr>
            <a:r>
              <a:rPr lang="ru-RU" dirty="0" err="1" smtClean="0"/>
              <a:t>Апсайклинг</a:t>
            </a:r>
            <a:r>
              <a:rPr lang="ru-RU" dirty="0" smtClean="0"/>
              <a:t> старого видеомагнитофона успешно удался. В результате получился продукт, которой дал новую жизнь видеомагнитофону и улучшил его характеристики.</a:t>
            </a:r>
          </a:p>
          <a:p>
            <a:pPr algn="just" eaLnBrk="1" hangingPunct="1">
              <a:defRPr/>
            </a:pPr>
            <a:endParaRPr lang="ru-RU" dirty="0" smtClean="0"/>
          </a:p>
          <a:p>
            <a:pPr algn="just" eaLnBrk="1" hangingPunct="1">
              <a:defRPr/>
            </a:pPr>
            <a:r>
              <a:rPr lang="ru-RU" dirty="0" smtClean="0"/>
              <a:t>Мною создан домашний развлекательный центр, на базе ПК, обладающий небольшими габаритами, внушительной мощностью и большим объемом памяти. По характеристикам, универсальности, </a:t>
            </a:r>
            <a:r>
              <a:rPr lang="ru-RU" dirty="0" err="1" smtClean="0"/>
              <a:t>масштабируемости</a:t>
            </a:r>
            <a:r>
              <a:rPr lang="ru-RU" dirty="0" smtClean="0"/>
              <a:t>, соотношению цена/качество данный развлекательный центр не уступает аналогам.</a:t>
            </a:r>
          </a:p>
        </p:txBody>
      </p:sp>
      <p:grpSp>
        <p:nvGrpSpPr>
          <p:cNvPr id="18435" name="Group 22"/>
          <p:cNvGrpSpPr>
            <a:grpSpLocks/>
          </p:cNvGrpSpPr>
          <p:nvPr/>
        </p:nvGrpSpPr>
        <p:grpSpPr bwMode="auto">
          <a:xfrm>
            <a:off x="2063750" y="414338"/>
            <a:ext cx="5105400" cy="555625"/>
            <a:chOff x="1248" y="3230"/>
            <a:chExt cx="3216" cy="350"/>
          </a:xfrm>
        </p:grpSpPr>
        <p:sp>
          <p:nvSpPr>
            <p:cNvPr id="18436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37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4700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438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86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Calibri" pitchFamily="34" charset="0"/>
                </a:rPr>
                <a:t>Заключение, выводы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439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28964" y="3119853"/>
            <a:ext cx="7886700" cy="79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765" y="539938"/>
            <a:ext cx="7886700" cy="795801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Содержание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2738438" y="4441825"/>
            <a:ext cx="5105400" cy="555625"/>
            <a:chOff x="1248" y="1440"/>
            <a:chExt cx="3216" cy="350"/>
          </a:xfrm>
        </p:grpSpPr>
        <p:sp>
          <p:nvSpPr>
            <p:cNvPr id="3096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7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98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7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Calibri" pitchFamily="34" charset="0"/>
                </a:rPr>
                <a:t>Практическая часть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99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2738438" y="1927225"/>
            <a:ext cx="5105400" cy="555625"/>
            <a:chOff x="1248" y="2030"/>
            <a:chExt cx="3216" cy="350"/>
          </a:xfrm>
        </p:grpSpPr>
        <p:sp>
          <p:nvSpPr>
            <p:cNvPr id="3092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3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94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200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Calibri" pitchFamily="34" charset="0"/>
                </a:rPr>
                <a:t>Цели и задачи проекта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95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3077" name="Group 12"/>
          <p:cNvGrpSpPr>
            <a:grpSpLocks/>
          </p:cNvGrpSpPr>
          <p:nvPr/>
        </p:nvGrpSpPr>
        <p:grpSpPr bwMode="auto">
          <a:xfrm>
            <a:off x="2738438" y="2765425"/>
            <a:ext cx="5105400" cy="555625"/>
            <a:chOff x="1248" y="2640"/>
            <a:chExt cx="3216" cy="350"/>
          </a:xfrm>
        </p:grpSpPr>
        <p:sp>
          <p:nvSpPr>
            <p:cNvPr id="3088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9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90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2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Calibri" pitchFamily="34" charset="0"/>
                </a:rPr>
                <a:t>Актуальность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91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078" name="Group 17"/>
          <p:cNvGrpSpPr>
            <a:grpSpLocks/>
          </p:cNvGrpSpPr>
          <p:nvPr/>
        </p:nvGrpSpPr>
        <p:grpSpPr bwMode="auto">
          <a:xfrm>
            <a:off x="2738438" y="3603625"/>
            <a:ext cx="5105400" cy="555625"/>
            <a:chOff x="1248" y="3230"/>
            <a:chExt cx="3216" cy="350"/>
          </a:xfrm>
        </p:grpSpPr>
        <p:sp>
          <p:nvSpPr>
            <p:cNvPr id="308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8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7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Calibri" pitchFamily="34" charset="0"/>
                </a:rPr>
                <a:t>Теоретическая часть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8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3079" name="Group 22"/>
          <p:cNvGrpSpPr>
            <a:grpSpLocks/>
          </p:cNvGrpSpPr>
          <p:nvPr/>
        </p:nvGrpSpPr>
        <p:grpSpPr bwMode="auto">
          <a:xfrm>
            <a:off x="2738438" y="5302250"/>
            <a:ext cx="5105400" cy="555625"/>
            <a:chOff x="1248" y="3230"/>
            <a:chExt cx="3216" cy="350"/>
          </a:xfrm>
        </p:grpSpPr>
        <p:sp>
          <p:nvSpPr>
            <p:cNvPr id="3080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4700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82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86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Calibri" pitchFamily="34" charset="0"/>
                </a:rPr>
                <a:t>Заключение, выводы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83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1398588" y="1825625"/>
            <a:ext cx="7116762" cy="435133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b="1" dirty="0" smtClean="0"/>
              <a:t>Цели проекта:</a:t>
            </a:r>
            <a:endParaRPr lang="ru-RU" dirty="0" smtClean="0"/>
          </a:p>
          <a:p>
            <a:pPr algn="just" eaLnBrk="1" hangingPunct="1"/>
            <a:r>
              <a:rPr lang="ru-RU" dirty="0" smtClean="0"/>
              <a:t>создать домашний развлекательный центр, на базе ПК, обладающий небольшими габаритами, внушительной мощностью и большим объемом памяти. </a:t>
            </a:r>
          </a:p>
          <a:p>
            <a:pPr algn="just" eaLnBrk="1" hangingPunct="1">
              <a:buFont typeface="Arial" charset="0"/>
              <a:buNone/>
            </a:pPr>
            <a:endParaRPr lang="ru-RU" dirty="0" smtClean="0"/>
          </a:p>
          <a:p>
            <a:pPr algn="just" eaLnBrk="1" hangingPunct="1">
              <a:buFont typeface="Arial" charset="0"/>
              <a:buNone/>
            </a:pPr>
            <a:r>
              <a:rPr lang="ru-RU" b="1" dirty="0" smtClean="0"/>
              <a:t>Задачи проекта:</a:t>
            </a:r>
            <a:endParaRPr lang="ru-RU" dirty="0" smtClean="0"/>
          </a:p>
          <a:p>
            <a:pPr algn="just" eaLnBrk="1" hangingPunct="1"/>
            <a:r>
              <a:rPr lang="ru-RU" dirty="0" smtClean="0"/>
              <a:t>узнать, как нужно поступить со старой бытовой техникой?</a:t>
            </a:r>
          </a:p>
          <a:p>
            <a:pPr algn="just" eaLnBrk="1" hangingPunct="1"/>
            <a:r>
              <a:rPr lang="ru-RU" dirty="0" smtClean="0"/>
              <a:t>обобщить знания о </a:t>
            </a:r>
            <a:r>
              <a:rPr lang="ru-RU" dirty="0" err="1" smtClean="0"/>
              <a:t>Barebone</a:t>
            </a:r>
            <a:r>
              <a:rPr lang="ru-RU" dirty="0" smtClean="0"/>
              <a:t> системах;</a:t>
            </a:r>
          </a:p>
          <a:p>
            <a:pPr algn="just" eaLnBrk="1" hangingPunct="1"/>
            <a:r>
              <a:rPr lang="ru-RU" dirty="0" smtClean="0"/>
              <a:t>проанализировать научную литературу.</a:t>
            </a:r>
          </a:p>
        </p:txBody>
      </p:sp>
      <p:grpSp>
        <p:nvGrpSpPr>
          <p:cNvPr id="4099" name="Group 7"/>
          <p:cNvGrpSpPr>
            <a:grpSpLocks/>
          </p:cNvGrpSpPr>
          <p:nvPr/>
        </p:nvGrpSpPr>
        <p:grpSpPr bwMode="auto">
          <a:xfrm>
            <a:off x="1876425" y="371475"/>
            <a:ext cx="5105400" cy="555625"/>
            <a:chOff x="1248" y="2030"/>
            <a:chExt cx="3216" cy="350"/>
          </a:xfrm>
        </p:grpSpPr>
        <p:sp>
          <p:nvSpPr>
            <p:cNvPr id="410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102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200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Calibri" pitchFamily="34" charset="0"/>
                </a:rPr>
                <a:t>Цели и задачи проекта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0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1408113" y="1825625"/>
            <a:ext cx="7107237" cy="435133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dirty="0" smtClean="0"/>
              <a:t>	В наше время любые электронные устройства устаревают с невероятной скоростью. Часто возникает проблема: куда деть старый миксер, видеомагнитофон, компьютер? Выбросить жалко, да и по законодательству нельзя, а хранить у себя дома нет необходимости. </a:t>
            </a:r>
          </a:p>
          <a:p>
            <a:pPr algn="just" eaLnBrk="1" hangingPunct="1">
              <a:buFont typeface="Arial" charset="0"/>
              <a:buNone/>
            </a:pPr>
            <a:r>
              <a:rPr lang="ru-RU" dirty="0" smtClean="0"/>
              <a:t>	</a:t>
            </a:r>
          </a:p>
          <a:p>
            <a:pPr algn="just" eaLnBrk="1" hangingPunct="1">
              <a:buFont typeface="Arial" charset="0"/>
              <a:buNone/>
            </a:pPr>
            <a:r>
              <a:rPr lang="ru-RU" dirty="0" smtClean="0"/>
              <a:t>	Идея создать домашний развлекательный центр родилась очень давно. В век миниатюризации и увеличения мощности персональных компьютеров и ноутбуков этот проект особенно актуален.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grpSp>
        <p:nvGrpSpPr>
          <p:cNvPr id="5123" name="Group 12"/>
          <p:cNvGrpSpPr>
            <a:grpSpLocks/>
          </p:cNvGrpSpPr>
          <p:nvPr/>
        </p:nvGrpSpPr>
        <p:grpSpPr bwMode="auto">
          <a:xfrm>
            <a:off x="1865313" y="400050"/>
            <a:ext cx="5105400" cy="555625"/>
            <a:chOff x="1248" y="2640"/>
            <a:chExt cx="3216" cy="350"/>
          </a:xfrm>
        </p:grpSpPr>
        <p:sp>
          <p:nvSpPr>
            <p:cNvPr id="5124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5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126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2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Calibri" pitchFamily="34" charset="0"/>
                </a:rPr>
                <a:t>Актуальность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27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9225" y="1238250"/>
            <a:ext cx="7107238" cy="50641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dirty="0" smtClean="0"/>
              <a:t>	Почему нельзя просто отнести на свалку? На то существует целый ряд объективных причин: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/>
              <a:t>Старые компьютеры, ноутбуки, оргтехника выделяют загрязняющие окружающую среду токсические вещества;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/>
              <a:t>При горении оргтехника выделяет в атмосферу: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/>
              <a:t>канцерогены,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/>
              <a:t>свинец,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/>
              <a:t>кадмий,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/>
              <a:t>другие опасные для здоровья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dirty="0" smtClean="0"/>
              <a:t> человека вещества.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/>
              <a:t>В такой электронной технике содержатся редкие и ценные материалы, которые можно использовать повторно;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/>
              <a:t>По законодательству Российской Федерации, выбрасывая на свалку бытовую технику, вы нарушаете Федеральный закон об отходах производства и потребления.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dirty="0" smtClean="0"/>
          </a:p>
          <a:p>
            <a:pPr eaLnBrk="1" hangingPunct="1">
              <a:lnSpc>
                <a:spcPct val="80000"/>
              </a:lnSpc>
            </a:pPr>
            <a:endParaRPr lang="ru-RU" dirty="0" smtClean="0"/>
          </a:p>
        </p:txBody>
      </p:sp>
      <p:grpSp>
        <p:nvGrpSpPr>
          <p:cNvPr id="6147" name="Group 17"/>
          <p:cNvGrpSpPr>
            <a:grpSpLocks/>
          </p:cNvGrpSpPr>
          <p:nvPr/>
        </p:nvGrpSpPr>
        <p:grpSpPr bwMode="auto">
          <a:xfrm>
            <a:off x="1960563" y="398463"/>
            <a:ext cx="5105400" cy="555625"/>
            <a:chOff x="1248" y="3230"/>
            <a:chExt cx="3216" cy="350"/>
          </a:xfrm>
        </p:grpSpPr>
        <p:sp>
          <p:nvSpPr>
            <p:cNvPr id="6149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0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51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7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Calibri" pitchFamily="34" charset="0"/>
                </a:rPr>
                <a:t>Теоретическая часть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152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3</a:t>
              </a:r>
            </a:p>
          </p:txBody>
        </p:sp>
      </p:grpSp>
      <p:pic>
        <p:nvPicPr>
          <p:cNvPr id="21506" name="Picture 2" descr="Картинки по запросу свалка компьюте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1987" y="2820955"/>
            <a:ext cx="3108099" cy="1751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2563" y="1173163"/>
            <a:ext cx="5470525" cy="4351337"/>
          </a:xfrm>
        </p:spPr>
        <p:txBody>
          <a:bodyPr rtlCol="0">
            <a:normAutofit fontScale="925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b="1" dirty="0" err="1" smtClean="0"/>
              <a:t>Апсайклинг</a:t>
            </a:r>
            <a:r>
              <a:rPr lang="ru-RU" b="1" dirty="0" smtClean="0"/>
              <a:t> — новая жизнь ненужных вещей.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err="1" smtClean="0"/>
              <a:t>Апсайклинг</a:t>
            </a:r>
            <a:r>
              <a:rPr lang="ru-RU" dirty="0" smtClean="0"/>
              <a:t> - это такая переработка мусора, результат которой по качеству должен превзойти то, из чего этот мусор образовался.</a:t>
            </a:r>
          </a:p>
          <a:p>
            <a:pPr eaLnBrk="1" hangingPunct="1">
              <a:defRPr/>
            </a:pPr>
            <a:r>
              <a:rPr lang="ru-RU" dirty="0" smtClean="0"/>
              <a:t>У </a:t>
            </a:r>
            <a:r>
              <a:rPr lang="ru-RU" dirty="0" err="1" smtClean="0"/>
              <a:t>апсайклинга</a:t>
            </a:r>
            <a:r>
              <a:rPr lang="ru-RU" dirty="0" smtClean="0"/>
              <a:t>  много направлений, обусловленных материалами, которые предназначены для переработки. Самые популярные и доступные - это бумага, пластик,  текстиль, древесина.</a:t>
            </a:r>
            <a:endParaRPr lang="ru-RU" dirty="0"/>
          </a:p>
        </p:txBody>
      </p:sp>
      <p:grpSp>
        <p:nvGrpSpPr>
          <p:cNvPr id="7171" name="Group 17"/>
          <p:cNvGrpSpPr>
            <a:grpSpLocks/>
          </p:cNvGrpSpPr>
          <p:nvPr/>
        </p:nvGrpSpPr>
        <p:grpSpPr bwMode="auto">
          <a:xfrm>
            <a:off x="1960563" y="398463"/>
            <a:ext cx="5105400" cy="555625"/>
            <a:chOff x="1248" y="3230"/>
            <a:chExt cx="3216" cy="350"/>
          </a:xfrm>
        </p:grpSpPr>
        <p:sp>
          <p:nvSpPr>
            <p:cNvPr id="717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7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7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Calibri" pitchFamily="34" charset="0"/>
                </a:rPr>
                <a:t>Теоретическая часть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17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3</a:t>
              </a:r>
            </a:p>
          </p:txBody>
        </p:sp>
      </p:grpSp>
      <p:pic>
        <p:nvPicPr>
          <p:cNvPr id="17410" name="Picture 2" descr="Картинки по запросу апсайклинг"/>
          <p:cNvPicPr>
            <a:picLocks noChangeAspect="1" noChangeArrowheads="1"/>
          </p:cNvPicPr>
          <p:nvPr/>
        </p:nvPicPr>
        <p:blipFill>
          <a:blip r:embed="rId2" cstate="print"/>
          <a:srcRect l="18155" r="21663"/>
          <a:stretch>
            <a:fillRect/>
          </a:stretch>
        </p:blipFill>
        <p:spPr bwMode="auto">
          <a:xfrm>
            <a:off x="6302827" y="3228523"/>
            <a:ext cx="2318656" cy="3381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173" name="Прямоугольник 8"/>
          <p:cNvSpPr>
            <a:spLocks noChangeArrowheads="1"/>
          </p:cNvSpPr>
          <p:nvPr/>
        </p:nvSpPr>
        <p:spPr bwMode="auto">
          <a:xfrm>
            <a:off x="1338263" y="1703388"/>
            <a:ext cx="7620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184150" algn="just">
              <a:buFont typeface="Arial" charset="0"/>
              <a:buChar char="•"/>
              <a:tabLst>
                <a:tab pos="87313" algn="l"/>
              </a:tabLst>
            </a:pPr>
            <a:r>
              <a:rPr lang="ru-RU" sz="1900" dirty="0" err="1">
                <a:latin typeface="+mn-lt"/>
              </a:rPr>
              <a:t>Апсайклинг</a:t>
            </a:r>
            <a:r>
              <a:rPr lang="ru-RU" sz="1900" dirty="0">
                <a:latin typeface="+mn-lt"/>
              </a:rPr>
              <a:t> (</a:t>
            </a:r>
            <a:r>
              <a:rPr lang="ru-RU" sz="1900" dirty="0" err="1">
                <a:latin typeface="+mn-lt"/>
              </a:rPr>
              <a:t>upcycling</a:t>
            </a:r>
            <a:r>
              <a:rPr lang="ru-RU" sz="1900" dirty="0">
                <a:latin typeface="+mn-lt"/>
              </a:rPr>
              <a:t>)- старое хобби с новым названием быстро набирает популярность в Европе и претендует на звание единственного и самого </a:t>
            </a:r>
            <a:r>
              <a:rPr lang="ru-RU" sz="1900" dirty="0" err="1">
                <a:latin typeface="+mn-lt"/>
              </a:rPr>
              <a:t>экологичного</a:t>
            </a:r>
            <a:r>
              <a:rPr lang="ru-RU" sz="1900" dirty="0">
                <a:latin typeface="+mn-lt"/>
              </a:rPr>
              <a:t> способа сберечь города от превращения в свалку.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8113" y="1012825"/>
            <a:ext cx="7107237" cy="358775"/>
          </a:xfrm>
        </p:spPr>
        <p:txBody>
          <a:bodyPr rtlCol="0"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Анализ существующих решений:</a:t>
            </a:r>
            <a:endParaRPr lang="ru-RU" dirty="0"/>
          </a:p>
        </p:txBody>
      </p:sp>
      <p:grpSp>
        <p:nvGrpSpPr>
          <p:cNvPr id="8195" name="Group 17"/>
          <p:cNvGrpSpPr>
            <a:grpSpLocks/>
          </p:cNvGrpSpPr>
          <p:nvPr/>
        </p:nvGrpSpPr>
        <p:grpSpPr bwMode="auto">
          <a:xfrm>
            <a:off x="1960563" y="398463"/>
            <a:ext cx="5105400" cy="555625"/>
            <a:chOff x="1248" y="3230"/>
            <a:chExt cx="3216" cy="350"/>
          </a:xfrm>
        </p:grpSpPr>
        <p:sp>
          <p:nvSpPr>
            <p:cNvPr id="826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6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7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Calibri" pitchFamily="34" charset="0"/>
                </a:rPr>
                <a:t>Теоретическая часть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26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3</a:t>
              </a:r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1397000"/>
          <a:ext cx="7304315" cy="52510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02429"/>
                <a:gridCol w="1099457"/>
                <a:gridCol w="1099457"/>
                <a:gridCol w="1023257"/>
                <a:gridCol w="979715"/>
              </a:tblGrid>
              <a:tr h="5251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Характеристики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TV Box</a:t>
                      </a:r>
                      <a:r>
                        <a:rPr lang="ru-RU" dirty="0" smtClean="0"/>
                        <a:t> приставка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Ноутбук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Домашний ПК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Barebone</a:t>
                      </a:r>
                      <a:endParaRPr lang="ru-RU" dirty="0"/>
                    </a:p>
                  </a:txBody>
                  <a:tcPr/>
                </a:tc>
              </a:tr>
              <a:tr h="525106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Поддержка</a:t>
                      </a:r>
                      <a:r>
                        <a:rPr lang="ru-RU" baseline="0" dirty="0" smtClean="0"/>
                        <a:t> многих форматов видео и аудио.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+/-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</a:tr>
              <a:tr h="525106">
                <a:tc>
                  <a:txBody>
                    <a:bodyPr/>
                    <a:lstStyle/>
                    <a:p>
                      <a:r>
                        <a:rPr lang="ru-RU" dirty="0" smtClean="0"/>
                        <a:t>Мощность и возможность </a:t>
                      </a:r>
                      <a:r>
                        <a:rPr lang="ru-RU" dirty="0" err="1" smtClean="0"/>
                        <a:t>апгрейда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+/-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</a:tr>
              <a:tr h="525106">
                <a:tc>
                  <a:txBody>
                    <a:bodyPr/>
                    <a:lstStyle/>
                    <a:p>
                      <a:r>
                        <a:rPr lang="ru-RU" dirty="0" smtClean="0"/>
                        <a:t>Универсальность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</a:tr>
              <a:tr h="525106"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Возможность выхода в интернет и скачки видео и аудио файлов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+/-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</a:tr>
              <a:tr h="525106"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Возможность играть в видео игры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+/-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</a:tr>
              <a:tr h="525106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для хранения мультимедиа архива (фото, видео, музыка)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</a:tr>
              <a:tr h="525106">
                <a:tc>
                  <a:txBody>
                    <a:bodyPr/>
                    <a:lstStyle/>
                    <a:p>
                      <a:r>
                        <a:rPr lang="ru-RU" dirty="0" smtClean="0"/>
                        <a:t>Габариты (предпочтение минимальным размерам)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</a:tr>
              <a:tr h="525106">
                <a:tc>
                  <a:txBody>
                    <a:bodyPr/>
                    <a:lstStyle/>
                    <a:p>
                      <a:r>
                        <a:rPr lang="ru-RU" dirty="0" smtClean="0"/>
                        <a:t>Шум при работе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+/-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+/-</a:t>
                      </a:r>
                      <a:endParaRPr lang="ru-RU" sz="2400" b="1" dirty="0"/>
                    </a:p>
                  </a:txBody>
                  <a:tcPr/>
                </a:tc>
              </a:tr>
              <a:tr h="525106">
                <a:tc>
                  <a:txBody>
                    <a:bodyPr/>
                    <a:lstStyle/>
                    <a:p>
                      <a:r>
                        <a:rPr lang="ru-RU" dirty="0" smtClean="0"/>
                        <a:t>Потребление электроэнергии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1577975" y="1182688"/>
            <a:ext cx="7143750" cy="4351337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dirty="0" smtClean="0"/>
              <a:t>   В итоге выбор был остановлен на изготовлении мини ПК так называемой </a:t>
            </a:r>
            <a:r>
              <a:rPr lang="ru-RU" b="1" dirty="0" err="1" smtClean="0"/>
              <a:t>Barebone</a:t>
            </a:r>
            <a:r>
              <a:rPr lang="ru-RU" b="1" dirty="0" smtClean="0"/>
              <a:t> системы</a:t>
            </a:r>
            <a:r>
              <a:rPr lang="ru-RU" dirty="0" smtClean="0"/>
              <a:t> (англ. «</a:t>
            </a:r>
            <a:r>
              <a:rPr lang="ru-RU" dirty="0" err="1" smtClean="0"/>
              <a:t>bare</a:t>
            </a:r>
            <a:r>
              <a:rPr lang="ru-RU" dirty="0" smtClean="0"/>
              <a:t>» — </a:t>
            </a:r>
            <a:r>
              <a:rPr lang="ru-RU" i="1" dirty="0" smtClean="0"/>
              <a:t>голый</a:t>
            </a:r>
            <a:r>
              <a:rPr lang="ru-RU" dirty="0" smtClean="0"/>
              <a:t> и «</a:t>
            </a:r>
            <a:r>
              <a:rPr lang="ru-RU" dirty="0" err="1" smtClean="0"/>
              <a:t>bone</a:t>
            </a:r>
            <a:r>
              <a:rPr lang="ru-RU" dirty="0" smtClean="0"/>
              <a:t>» — </a:t>
            </a:r>
            <a:r>
              <a:rPr lang="ru-RU" i="1" dirty="0" smtClean="0"/>
              <a:t>кость</a:t>
            </a:r>
            <a:r>
              <a:rPr lang="ru-RU" dirty="0" smtClean="0"/>
              <a:t>)  — компьютер, собранный на основе «каркасной» системы, предназначенной для самостоятельной сборки пользователем и называемой </a:t>
            </a:r>
            <a:r>
              <a:rPr lang="ru-RU" dirty="0" err="1" smtClean="0"/>
              <a:t>баребон-основой</a:t>
            </a:r>
            <a:r>
              <a:rPr lang="ru-RU" dirty="0" smtClean="0"/>
              <a:t>. (</a:t>
            </a:r>
            <a:r>
              <a:rPr lang="ru-RU" u="sng" dirty="0" smtClean="0">
                <a:hlinkClick r:id="rId2"/>
              </a:rPr>
              <a:t>https://ru.wikipedia.org/wiki/Barebone</a:t>
            </a:r>
            <a:r>
              <a:rPr lang="ru-RU" dirty="0" smtClean="0"/>
              <a:t>)</a:t>
            </a:r>
          </a:p>
        </p:txBody>
      </p:sp>
      <p:grpSp>
        <p:nvGrpSpPr>
          <p:cNvPr id="9219" name="Group 17"/>
          <p:cNvGrpSpPr>
            <a:grpSpLocks/>
          </p:cNvGrpSpPr>
          <p:nvPr/>
        </p:nvGrpSpPr>
        <p:grpSpPr bwMode="auto">
          <a:xfrm>
            <a:off x="1960563" y="398463"/>
            <a:ext cx="5105400" cy="555625"/>
            <a:chOff x="1248" y="3230"/>
            <a:chExt cx="3216" cy="350"/>
          </a:xfrm>
        </p:grpSpPr>
        <p:sp>
          <p:nvSpPr>
            <p:cNvPr id="9228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9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230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7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Calibri" pitchFamily="34" charset="0"/>
                </a:rPr>
                <a:t>Теоретическая часть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231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9220" name="AutoShape 2" descr="Картинки по запросу nettop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AutoShape 4" descr="Картинки по запросу nettop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2" name="AutoShape 6" descr="Картинки по запросу nettop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3" name="AutoShape 8" descr="Картинки по запросу barebon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0" descr="Картинки по запросу barebon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91" name="Picture 11" descr="C:\Users\Informatic\Desktop\Заявки\135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9763" y="3233738"/>
            <a:ext cx="1816100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2" name="Picture 12" descr="C:\Users\Informatic\Desktop\Заявки\e030f4791b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3065" y="3929088"/>
            <a:ext cx="2515255" cy="2515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3" name="Picture 13" descr="C:\Users\Informatic\Desktop\Заявки\Soltek_Qb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1560" y="3212772"/>
            <a:ext cx="2463972" cy="1576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4463" y="1139825"/>
            <a:ext cx="7078662" cy="1123950"/>
          </a:xfrm>
        </p:spPr>
        <p:txBody>
          <a:bodyPr rtlCol="0">
            <a:normAutofit lnSpcReduction="10000"/>
          </a:bodyPr>
          <a:lstStyle/>
          <a:p>
            <a:pPr algn="just" eaLnBrk="1" hangingPunct="1">
              <a:defRPr/>
            </a:pPr>
            <a:r>
              <a:rPr lang="ru-RU" dirty="0" smtClean="0"/>
              <a:t>За основу конструкции было решено взять старый видеомагнитофон. Из него предварительно удалились все платы и механизмы и был приклеен вентилятор охлаждения.</a:t>
            </a:r>
            <a:endParaRPr lang="ru-RU" dirty="0"/>
          </a:p>
        </p:txBody>
      </p:sp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1965325" y="360363"/>
            <a:ext cx="5105400" cy="555625"/>
            <a:chOff x="1248" y="1440"/>
            <a:chExt cx="3216" cy="350"/>
          </a:xfrm>
        </p:grpSpPr>
        <p:sp>
          <p:nvSpPr>
            <p:cNvPr id="10247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8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49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7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Calibri" pitchFamily="34" charset="0"/>
                </a:rPr>
                <a:t>Практическая часть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250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10244" name="AutoShape 2" descr="Картинки по запросу lg l327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0" name="Picture 4" descr="C:\Users\Informatic\Desktop\Заявки\1397702318642_default.jpg"/>
          <p:cNvPicPr>
            <a:picLocks noChangeAspect="1" noChangeArrowheads="1"/>
          </p:cNvPicPr>
          <p:nvPr/>
        </p:nvPicPr>
        <p:blipFill>
          <a:blip r:embed="rId2" cstate="print"/>
          <a:srcRect l="17144" t="32833" r="16607" b="16462"/>
          <a:stretch>
            <a:fillRect/>
          </a:stretch>
        </p:blipFill>
        <p:spPr bwMode="auto">
          <a:xfrm>
            <a:off x="3522398" y="2057399"/>
            <a:ext cx="5469201" cy="2351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K:\Доки\комп\#MG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657" y="3767594"/>
            <a:ext cx="4746171" cy="3090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622</Words>
  <Application>Microsoft Office PowerPoint</Application>
  <PresentationFormat>Экран (4:3)</PresentationFormat>
  <Paragraphs>150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Конкурс молодых изобретателей 2017 год   «Домашний развлекательный центр из старого видеомагнитофона»</vt:lpstr>
      <vt:lpstr>Содержание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Informatic</cp:lastModifiedBy>
  <cp:revision>47</cp:revision>
  <dcterms:created xsi:type="dcterms:W3CDTF">2014-11-21T11:00:06Z</dcterms:created>
  <dcterms:modified xsi:type="dcterms:W3CDTF">2017-11-15T08:40:12Z</dcterms:modified>
</cp:coreProperties>
</file>